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72" r:id="rId2"/>
    <p:sldId id="294" r:id="rId3"/>
    <p:sldId id="277" r:id="rId4"/>
    <p:sldId id="295" r:id="rId5"/>
    <p:sldId id="280" r:id="rId6"/>
    <p:sldId id="281" r:id="rId7"/>
    <p:sldId id="278" r:id="rId8"/>
    <p:sldId id="292" r:id="rId9"/>
    <p:sldId id="276" r:id="rId10"/>
    <p:sldId id="293" r:id="rId11"/>
    <p:sldId id="275" r:id="rId12"/>
  </p:sldIdLst>
  <p:sldSz cx="12192000" cy="6858000"/>
  <p:notesSz cx="6797675" cy="992822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41" autoAdjust="0"/>
    <p:restoredTop sz="96834" autoAdjust="0"/>
  </p:normalViewPr>
  <p:slideViewPr>
    <p:cSldViewPr snapToGrid="0">
      <p:cViewPr varScale="1">
        <p:scale>
          <a:sx n="111" d="100"/>
          <a:sy n="111" d="100"/>
        </p:scale>
        <p:origin x="9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2021年2月26日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0194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432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5564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76010F5-1FDB-4412-9DA5-0DC277F3AA47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4856E54-3F8D-429F-92B0-552EFC395570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ABC2E8B-FC54-48F9-A7AF-9A7E3F43F4EC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32A294-16A4-4EBE-BAE1-F92EFB453A48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2F135DD-489F-40F6-9DF5-0023BF78E97D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6C209C4-ED81-4BB2-901D-6F9161800EE0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00FEF3-3DB6-4A7C-AB4D-ACE4B86A9E82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25927D5-6AF4-4517-AA98-65218CDB69F3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A6FC618-F0E5-4989-AF68-72D3D428384C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A1821B-84B2-4BCF-9103-D9BA6B63AE5A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B29EDC9E-0ED5-49F5-AB3A-F546F39FF920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0565B32-B448-4814-A34B-8E4078D6BFB9}" type="datetime2">
              <a:rPr lang="zh-TW" altLang="en-US" smtClean="0"/>
              <a:pPr/>
              <a:t>2021年2月26日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0313309" cy="689429"/>
          </a:xfrm>
        </p:spPr>
        <p:txBody>
          <a:bodyPr rtlCol="0">
            <a:normAutofit/>
          </a:bodyPr>
          <a:lstStyle/>
          <a:p>
            <a:pPr algn="ctr"/>
            <a:r>
              <a:rPr lang="en-US" altLang="zh-TW" sz="400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110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年第二梯次科研成果創業計畫個案構想書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國立○○大學國際產學聯盟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altLang="zh-TW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110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4487916" y="6331481"/>
            <a:ext cx="291136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本構想書請勿超過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13612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個案經費說明 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除拔尖案外，請勿超過八百萬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74368"/>
              </p:ext>
            </p:extLst>
          </p:nvPr>
        </p:nvGraphicFramePr>
        <p:xfrm>
          <a:off x="609600" y="1556612"/>
          <a:ext cx="11306628" cy="5218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539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專任助理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碩士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名、兼任助理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碩士生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名、國內顧問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8881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4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出席國際學術會議差旅費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(3).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282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本項不含</a:t>
                      </a:r>
                      <a:r>
                        <a:rPr kumimoji="0" lang="zh-TW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貴重儀器中心使用額度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貴重儀器中心使用額度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42831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/>
              <a:t>附件</a:t>
            </a:r>
            <a:r>
              <a:rPr lang="en-US" altLang="zh-TW" sz="4000" b="1" dirty="0"/>
              <a:t>:</a:t>
            </a:r>
            <a:r>
              <a:rPr lang="zh-TW" altLang="en-US" sz="4000" b="1" dirty="0"/>
              <a:t> 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過去五年計畫補助狀況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783448"/>
              </p:ext>
            </p:extLst>
          </p:nvPr>
        </p:nvGraphicFramePr>
        <p:xfrm>
          <a:off x="304231" y="1840629"/>
          <a:ext cx="11278169" cy="4781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0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3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39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4228"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計畫名稱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（本部補助者請註明編號）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計畫內擔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任之工作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起迄年月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補助或委託機構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執行情形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核定經費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總額</a:t>
                      </a: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 ○○○○○○○○○個案</a:t>
                      </a:r>
                      <a:endParaRPr kumimoji="0" lang="en-US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(106-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-)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主持人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endParaRPr kumimoji="0"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</a:t>
                      </a:r>
                      <a:endParaRPr kumimoji="0"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已結案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執行中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000,000</a:t>
                      </a: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3"/>
          <a:srcRect l="6667" t="20371" r="2916" b="6049"/>
          <a:stretch/>
        </p:blipFill>
        <p:spPr>
          <a:xfrm>
            <a:off x="6139542" y="2234044"/>
            <a:ext cx="5913913" cy="2805545"/>
          </a:xfrm>
          <a:prstGeom prst="rect">
            <a:avLst/>
          </a:prstGeom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53142" y="478126"/>
            <a:ext cx="10972800" cy="1143000"/>
          </a:xfrm>
        </p:spPr>
        <p:txBody>
          <a:bodyPr rtlCol="0">
            <a:normAutofit/>
          </a:bodyPr>
          <a:lstStyle/>
          <a:p>
            <a:pPr rtl="0"/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萌芽個案徵件規劃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>
          <a:xfrm>
            <a:off x="653142" y="1756207"/>
            <a:ext cx="5591794" cy="5101793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sz="2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計畫目的：</a:t>
            </a:r>
            <a:endParaRPr lang="en-US" altLang="zh-TW" sz="20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     將具原創性且有重大商業潛能之學研成果推展至市場，</a:t>
            </a:r>
            <a:endParaRPr lang="en-US" altLang="zh-TW" sz="16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TW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      </a:t>
            </a: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以提升我國科學研發成果對國家經濟發展之貢獻。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sz="2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推案單位：</a:t>
            </a: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以區產平台為推案單位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sz="2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聯絡窗口：</a:t>
            </a:r>
            <a:endParaRPr lang="en-US" altLang="zh-TW" sz="20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TW" altLang="en-US" sz="2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    </a:t>
            </a: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科研成果創業計畫推動辦公室   </a:t>
            </a:r>
            <a:r>
              <a:rPr lang="en-US" altLang="zh-TW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Tel</a:t>
            </a: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：</a:t>
            </a:r>
            <a:r>
              <a:rPr lang="en-US" altLang="zh-TW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02-3366-2689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     </a:t>
            </a:r>
            <a:r>
              <a:rPr lang="en-US" altLang="zh-TW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E-mail</a:t>
            </a:r>
            <a:r>
              <a:rPr lang="zh-TW" altLang="en-US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：</a:t>
            </a:r>
            <a:r>
              <a:rPr lang="en-US" altLang="zh-TW" sz="16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info@trustu.tw</a:t>
            </a:r>
          </a:p>
        </p:txBody>
      </p:sp>
      <p:sp>
        <p:nvSpPr>
          <p:cNvPr id="16" name="內容預留位置 1"/>
          <p:cNvSpPr txBox="1">
            <a:spLocks/>
          </p:cNvSpPr>
          <p:nvPr/>
        </p:nvSpPr>
        <p:spPr>
          <a:xfrm>
            <a:off x="6244936" y="1818553"/>
            <a:ext cx="4625651" cy="5313107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zh-TW" altLang="en-US" sz="1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個案構想書內容：</a:t>
            </a: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>
              <a:spcBef>
                <a:spcPts val="600"/>
              </a:spcBef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>
              <a:spcBef>
                <a:spcPts val="600"/>
              </a:spcBef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>
              <a:spcBef>
                <a:spcPts val="600"/>
              </a:spcBef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>
              <a:lnSpc>
                <a:spcPct val="160000"/>
              </a:lnSpc>
              <a:spcBef>
                <a:spcPts val="600"/>
              </a:spcBef>
            </a:pPr>
            <a:r>
              <a:rPr lang="zh-TW" altLang="en-US" sz="1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申請須繳件文件：</a:t>
            </a:r>
            <a:endParaRPr lang="en-US" altLang="zh-TW" sz="1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457200" indent="-4572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AutoNum type="circleNumWdWhitePlain"/>
            </a:pP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個案構想書</a:t>
            </a:r>
            <a:r>
              <a:rPr lang="en-US" altLang="zh-TW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(PPT</a:t>
            </a: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檔</a:t>
            </a:r>
            <a:r>
              <a:rPr lang="en-US" altLang="zh-TW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)</a:t>
            </a:r>
          </a:p>
          <a:p>
            <a:pPr marL="457200" indent="-4572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AutoNum type="circleNumWdWhitePlain"/>
            </a:pP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構想書摘要</a:t>
            </a:r>
            <a:r>
              <a:rPr lang="en-US" altLang="zh-TW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(word</a:t>
            </a: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檔</a:t>
            </a:r>
            <a:r>
              <a:rPr lang="en-US" altLang="zh-TW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)</a:t>
            </a:r>
          </a:p>
          <a:p>
            <a:pPr marL="457200" indent="-4572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AutoNum type="circleNumWdWhitePlain"/>
            </a:pP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延續案申請清單</a:t>
            </a:r>
          </a:p>
          <a:p>
            <a:pPr marL="457200" indent="-4572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AutoNum type="circleNumWdWhitePlain"/>
            </a:pP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校內初審意見</a:t>
            </a:r>
          </a:p>
          <a:p>
            <a:pPr marL="457200" indent="-4572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AutoNum type="circleNumWdWhitePlain"/>
            </a:pPr>
            <a:r>
              <a:rPr lang="zh-TW" altLang="en-US" sz="15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校配合款支持同意書</a:t>
            </a:r>
          </a:p>
        </p:txBody>
      </p:sp>
    </p:spTree>
    <p:extLst>
      <p:ext uri="{BB962C8B-B14F-4D97-AF65-F5344CB8AC3E}">
        <p14:creationId xmlns:p14="http://schemas.microsoft.com/office/powerpoint/2010/main" val="287554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「具原創性之重大研發成果」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原創性核心技術說明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重大研發成果證明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請在下一頁列出論文出處或專利清單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850" y="203268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與核心技術相關之關鍵論文、專利、與科技部補助計畫編號</a:t>
            </a:r>
            <a:r>
              <a:rPr lang="en-US" altLang="zh-TW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若有專利，請註明是否已經授權給他方</a:t>
            </a:r>
            <a:r>
              <a:rPr lang="en-US" altLang="zh-TW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endParaRPr lang="zh-TW" altLang="en-US" dirty="0"/>
          </a:p>
        </p:txBody>
      </p:sp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19685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23461"/>
              </p:ext>
            </p:extLst>
          </p:nvPr>
        </p:nvGraphicFramePr>
        <p:xfrm>
          <a:off x="400050" y="3177116"/>
          <a:ext cx="10668000" cy="20269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2273300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2476500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14157468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論文名稱與出處或專利名稱與號碼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論文主要作者或專利發明人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若是專利請註明申請人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若是專利請註明是否已經授權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科技部計畫編號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6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「研發成果商品化規劃」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核心技術可行性驗證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原型機發展與相關法規認證等執行規劃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「市場分析規劃」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請說明市場規模說明、競爭者分析及產品競爭優勢等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含產品發展規劃、市場進入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en-US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請說明商業發展里程碑及階段性各階段預期完成之目標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/>
              <a:t>創業團隊組成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</a:t>
            </a:r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graphicFrame>
        <p:nvGraphicFramePr>
          <p:cNvPr id="5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773606"/>
              </p:ext>
            </p:extLst>
          </p:nvPr>
        </p:nvGraphicFramePr>
        <p:xfrm>
          <a:off x="408000" y="1713187"/>
          <a:ext cx="11376000" cy="4790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9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6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994"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109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2520697"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期末查核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109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800</TotalTime>
  <Words>781</Words>
  <Application>Microsoft Office PowerPoint</Application>
  <PresentationFormat>寬螢幕</PresentationFormat>
  <Paragraphs>126</Paragraphs>
  <Slides>11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20" baseType="lpstr">
      <vt:lpstr>細明體</vt:lpstr>
      <vt:lpstr>微軟正黑體</vt:lpstr>
      <vt:lpstr>新細明體</vt:lpstr>
      <vt:lpstr>標楷體</vt:lpstr>
      <vt:lpstr>Palatino Linotype</vt:lpstr>
      <vt:lpstr>Times New Roman</vt:lpstr>
      <vt:lpstr>Wingdings</vt:lpstr>
      <vt:lpstr>Wingdings 2</vt:lpstr>
      <vt:lpstr>腦力激盪簡報</vt:lpstr>
      <vt:lpstr>110年第二梯次科研成果創業計畫個案構想書</vt:lpstr>
      <vt:lpstr>萌芽個案徵件規劃</vt:lpstr>
      <vt:lpstr>(一)核心技術原創性及技術發展里程碑</vt:lpstr>
      <vt:lpstr>(一)核心技術原創性及技術發展里程碑</vt:lpstr>
      <vt:lpstr>(一)核心技術原創性及技術發展里程碑</vt:lpstr>
      <vt:lpstr>(二)商業發展規劃 </vt:lpstr>
      <vt:lpstr>(二)商業發展規劃 </vt:lpstr>
      <vt:lpstr>創業團隊組成</vt:lpstr>
      <vt:lpstr>自提查核點</vt:lpstr>
      <vt:lpstr>個案經費說明 (除拔尖案外，請勿超過八百萬)</vt:lpstr>
      <vt:lpstr>附件: 過去五年計畫補助狀況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aric</cp:lastModifiedBy>
  <cp:revision>52</cp:revision>
  <cp:lastPrinted>2018-06-20T07:28:32Z</cp:lastPrinted>
  <dcterms:created xsi:type="dcterms:W3CDTF">2018-06-20T05:53:52Z</dcterms:created>
  <dcterms:modified xsi:type="dcterms:W3CDTF">2021-02-26T10:13:05Z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