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2"/>
  </p:notesMasterIdLst>
  <p:handoutMasterIdLst>
    <p:handoutMasterId r:id="rId13"/>
  </p:handoutMasterIdLst>
  <p:sldIdLst>
    <p:sldId id="272" r:id="rId2"/>
    <p:sldId id="481" r:id="rId3"/>
    <p:sldId id="276" r:id="rId4"/>
    <p:sldId id="293" r:id="rId5"/>
    <p:sldId id="468" r:id="rId6"/>
    <p:sldId id="475" r:id="rId7"/>
    <p:sldId id="476" r:id="rId8"/>
    <p:sldId id="486" r:id="rId9"/>
    <p:sldId id="487" r:id="rId10"/>
    <p:sldId id="480" r:id="rId11"/>
  </p:sldIdLst>
  <p:sldSz cx="12192000" cy="6858000"/>
  <p:notesSz cx="6797675" cy="9928225"/>
  <p:defaultTextStyle>
    <a:defPPr rtl="0"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F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35" autoAdjust="0"/>
    <p:restoredTop sz="96834" autoAdjust="0"/>
  </p:normalViewPr>
  <p:slideViewPr>
    <p:cSldViewPr snapToGrid="0">
      <p:cViewPr varScale="1">
        <p:scale>
          <a:sx n="115" d="100"/>
          <a:sy n="115" d="100"/>
        </p:scale>
        <p:origin x="632" y="19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280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135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59" cy="498135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EFC3C03C-F128-4D77-8177-A57732A67E39}" type="datetime2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2022年9月6日 Tuesday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9430092"/>
            <a:ext cx="2945659" cy="49813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D385ACC1-7210-4F0A-BEEB-8EC885077F20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‹#›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0653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135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135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DF2C87C-757E-4C70-9F14-5785D5A3EB9B}" type="datetime2">
              <a:rPr lang="zh-TW" altLang="en-US" smtClean="0"/>
              <a:pPr/>
              <a:t>2022年9月6日 Tuesday</a:t>
            </a:fld>
            <a:endParaRPr lang="zh-TW" altLang="en-US" dirty="0"/>
          </a:p>
        </p:txBody>
      </p:sp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pPr rtl="0"/>
            <a:endParaRPr lang="zh-TW" altLang="en-US" noProof="0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26" tIns="45713" rIns="91426" bIns="45713" rtlCol="0"/>
          <a:lstStyle/>
          <a:p>
            <a:pPr lvl="0" rtl="0"/>
            <a:r>
              <a:rPr lang="zh-TW" altLang="en-US" noProof="0" dirty="0"/>
              <a:t>按一下以編輯母片文字樣式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945659" cy="49813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endParaRPr lang="zh-TW" altLang="en-US" noProof="0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8134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893B0CF2-7F87-4E02-A248-870047730F99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預留位置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TW" altLang="en-US" noProof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87611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1596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44021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47502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84241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00879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71243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矩形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cxnSp>
          <p:nvCxnSpPr>
            <p:cNvPr id="7" name="直線接點​​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線接點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zh-TW" altLang="en-US" noProof="0"/>
              <a:t>按一下以編輯母片副標題樣式</a:t>
            </a:r>
            <a:endParaRPr kumimoji="0" lang="zh-TW" altLang="en-US" noProof="0" dirty="0"/>
          </a:p>
        </p:txBody>
      </p:sp>
      <p:sp>
        <p:nvSpPr>
          <p:cNvPr id="30" name="日期預留位置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7CE72A60-AC7F-4E06-A289-770B9E50B34C}" type="datetime2">
              <a:rPr lang="zh-TW" altLang="en-US" smtClean="0"/>
              <a:t>2022年9月6日 Tuesday</a:t>
            </a:fld>
            <a:endParaRPr lang="zh-TW" altLang="en-US" dirty="0"/>
          </a:p>
        </p:txBody>
      </p:sp>
      <p:sp>
        <p:nvSpPr>
          <p:cNvPr id="19" name="頁尾預留位置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27" name="投影片編號預留位置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726A555-CCBF-4F1E-BE6D-9DD7C2E88175}" type="datetime2">
              <a:rPr lang="zh-TW" altLang="en-US" smtClean="0"/>
              <a:t>2022年9月6日 Tuesday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A86CECD-69F2-4F9A-9673-E1A43360B5BB}" type="datetime2">
              <a:rPr lang="zh-TW" altLang="en-US" smtClean="0"/>
              <a:t>2022年9月6日 Tuesday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45037F3-78BA-4A23-A665-F0AE12F6789F}" type="datetime2">
              <a:rPr lang="zh-TW" altLang="en-US" smtClean="0"/>
              <a:t>2022年9月6日 Tuesday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871A6C0-0915-4F0A-9AB6-1EF79CF138AE}" type="datetime2">
              <a:rPr lang="zh-TW" altLang="en-US" smtClean="0"/>
              <a:t>2022年9月6日 Tuesday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91F161DE-CD97-4D6E-BCEC-16C1B574BEC2}" type="datetime2">
              <a:rPr lang="zh-TW" altLang="en-US" smtClean="0"/>
              <a:t>2022年9月6日 Tuesday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內容預留位置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952A5690-FD19-44E8-BD9D-2A99C2A18E57}" type="datetime2">
              <a:rPr lang="zh-TW" altLang="en-US" smtClean="0"/>
              <a:t>2022年9月6日 Tuesday</a:t>
            </a:fld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ACE1655-D9F8-42C8-A241-D444509B4A16}" type="datetime2">
              <a:rPr lang="zh-TW" altLang="en-US" smtClean="0"/>
              <a:t>2022年9月6日 Tuesday</a:t>
            </a:fld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B80EFC1-9769-48A0-8DD8-4AD845418FC5}" type="datetime2">
              <a:rPr lang="zh-TW" altLang="en-US" smtClean="0"/>
              <a:t>2022年9月6日 Tuesday</a:t>
            </a:fld>
            <a:endParaRPr lang="zh-TW" altLang="en-US" dirty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644A1E8-E02D-48E7-9ADF-2C6791A8550B}" type="datetime2">
              <a:rPr lang="zh-TW" altLang="en-US" smtClean="0"/>
              <a:t>2022年9月6日 Tuesday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dirty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zh-TW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zh-TW" altLang="en-US" sz="1800" dirty="0"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/>
              <a:t>按一下圖示以新增圖片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DC751228-D46D-4EA2-8652-B44B1E4773DC}" type="datetime2">
              <a:rPr lang="zh-TW" altLang="en-US" smtClean="0"/>
              <a:t>2022年9月6日 Tuesday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/>
              <a:t>新增頁尾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1" name="手繪多邊形​​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zh-TW" altLang="en-US" sz="1800" dirty="0">
              <a:solidFill>
                <a:schemeClr val="tx1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矩形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TW" altLang="en-US" noProof="0" dirty="0"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grpSp>
          <p:nvGrpSpPr>
            <p:cNvPr id="27" name="群組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手繪多邊形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sp>
            <p:nvSpPr>
              <p:cNvPr id="29" name="手繪多邊形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zh-TW" altLang="en-US" sz="1800" noProof="0" dirty="0">
                  <a:solidFill>
                    <a:schemeClr val="tx1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grpSp>
            <p:nvGrpSpPr>
              <p:cNvPr id="31" name="群組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手繪多邊形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  <p:sp>
              <p:nvSpPr>
                <p:cNvPr id="33" name="手繪多邊形​​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zh-TW" altLang="en-US" sz="1800" noProof="0" dirty="0"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</p:grpSp>
        </p:grpSp>
      </p:grpSp>
      <p:sp>
        <p:nvSpPr>
          <p:cNvPr id="9" name="標題預留位置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30" name="文字預留位置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zh-TW" altLang="en-US" noProof="0" dirty="0"/>
              <a:t>按一下以編輯母片文字樣式</a:t>
            </a:r>
          </a:p>
          <a:p>
            <a:pPr lvl="1" rtl="0" eaLnBrk="1" latinLnBrk="0" hangingPunct="1"/>
            <a:r>
              <a:rPr lang="zh-TW" altLang="en-US" noProof="0" dirty="0"/>
              <a:t>第二層</a:t>
            </a:r>
          </a:p>
          <a:p>
            <a:pPr lvl="2" rtl="0" eaLnBrk="1" latinLnBrk="0" hangingPunct="1"/>
            <a:r>
              <a:rPr lang="zh-TW" altLang="en-US" noProof="0" dirty="0"/>
              <a:t>第三層</a:t>
            </a:r>
          </a:p>
          <a:p>
            <a:pPr lvl="3" rtl="0" eaLnBrk="1" latinLnBrk="0" hangingPunct="1"/>
            <a:r>
              <a:rPr lang="zh-TW" altLang="en-US" noProof="0" dirty="0"/>
              <a:t>第四層</a:t>
            </a:r>
          </a:p>
          <a:p>
            <a:pPr lvl="4" rtl="0" eaLnBrk="1" latinLnBrk="0" hangingPunct="1"/>
            <a:r>
              <a:rPr lang="zh-TW" altLang="en-US" noProof="0" dirty="0"/>
              <a:t>第五層</a:t>
            </a:r>
          </a:p>
        </p:txBody>
      </p:sp>
      <p:sp>
        <p:nvSpPr>
          <p:cNvPr id="10" name="日期預留位置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DED0ABCE-815C-4D8A-A86C-338FA6D1E676}" type="datetime2">
              <a:rPr lang="zh-TW" altLang="en-US" smtClean="0"/>
              <a:t>2022年9月6日 Tuesday</a:t>
            </a:fld>
            <a:endParaRPr lang="zh-TW" altLang="en-US" dirty="0"/>
          </a:p>
        </p:txBody>
      </p:sp>
      <p:sp>
        <p:nvSpPr>
          <p:cNvPr id="22" name="頁尾預留位置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noProof="0" dirty="0"/>
              <a:t>新增頁尾</a:t>
            </a:r>
          </a:p>
        </p:txBody>
      </p:sp>
      <p:sp>
        <p:nvSpPr>
          <p:cNvPr id="18" name="投影片編號預留位置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551541" y="899884"/>
            <a:ext cx="10865759" cy="689429"/>
          </a:xfrm>
        </p:spPr>
        <p:txBody>
          <a:bodyPr rtlCol="0">
            <a:normAutofit/>
          </a:bodyPr>
          <a:lstStyle/>
          <a:p>
            <a:pPr algn="l"/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112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年第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1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梯次科研創業計畫個案構想書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(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萌芽案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)</a:t>
            </a:r>
            <a:endParaRPr lang="zh-TW" altLang="en-US" sz="4000" dirty="0">
              <a:latin typeface="Times New Roman" panose="02020603050405020304" pitchFamily="18" charset="0"/>
              <a:cs typeface="Times New Roman" panose="02020603050405020304" pitchFamily="18" charset="0"/>
              <a:sym typeface="新細明體" panose="02020500000000000000" pitchFamily="18" charset="-120"/>
            </a:endParaRPr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5602514" y="4592879"/>
            <a:ext cx="5988012" cy="1416035"/>
          </a:xfrm>
        </p:spPr>
        <p:txBody>
          <a:bodyPr rtlCol="0">
            <a:normAutofit/>
          </a:bodyPr>
          <a:lstStyle/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申請機構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國立○○大學</a:t>
            </a:r>
            <a:endParaRPr lang="en-US" altLang="zh-TW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個案計畫主持人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cs typeface="+mj-cs"/>
                <a:sym typeface="新細明體" panose="02020500000000000000" pitchFamily="18" charset="-120"/>
              </a:rPr>
              <a:t>        共同主持人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sym typeface="新細明體" panose="02020500000000000000" pitchFamily="18" charset="-120"/>
              </a:rPr>
              <a:t>：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○○○教授</a:t>
            </a:r>
            <a:r>
              <a:rPr lang="en-US" altLang="zh-TW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/</a:t>
            </a:r>
            <a:r>
              <a:rPr lang="zh-TW" altLang="en-US" sz="2300" b="1" dirty="0">
                <a:solidFill>
                  <a:schemeClr val="tx2"/>
                </a:solidFill>
                <a:latin typeface="新細明體" panose="02020500000000000000" pitchFamily="18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○○○○系</a:t>
            </a:r>
            <a:endParaRPr lang="en-US" altLang="zh-TW" sz="2300" b="1" dirty="0">
              <a:sym typeface="新細明體" panose="02020500000000000000" pitchFamily="18" charset="-120"/>
            </a:endParaRPr>
          </a:p>
          <a:p>
            <a:pPr algn="l">
              <a:spcBef>
                <a:spcPct val="0"/>
              </a:spcBef>
            </a:pPr>
            <a:endParaRPr lang="zh-TW" altLang="en-US" sz="2300" b="1" dirty="0">
              <a:solidFill>
                <a:schemeClr val="tx2"/>
              </a:solidFill>
              <a:latin typeface="新細明體" panose="02020500000000000000" pitchFamily="18" charset="-120"/>
              <a:ea typeface="微軟正黑體" panose="020B0604030504040204" pitchFamily="34" charset="-120"/>
              <a:cs typeface="+mj-cs"/>
              <a:sym typeface="新細明體" panose="02020500000000000000" pitchFamily="18" charset="-120"/>
            </a:endParaRPr>
          </a:p>
        </p:txBody>
      </p:sp>
      <p:sp>
        <p:nvSpPr>
          <p:cNvPr id="6" name="標題 3"/>
          <p:cNvSpPr txBox="1">
            <a:spLocks/>
          </p:cNvSpPr>
          <p:nvPr/>
        </p:nvSpPr>
        <p:spPr>
          <a:xfrm>
            <a:off x="555605" y="2328650"/>
            <a:ext cx="10468864" cy="1828800"/>
          </a:xfrm>
          <a:prstGeom prst="rect">
            <a:avLst/>
          </a:prstGeom>
          <a:ln>
            <a:noFill/>
          </a:ln>
        </p:spPr>
        <p:txBody>
          <a:bodyPr vert="horz" lIns="0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5000" dirty="0">
                <a:latin typeface="新細明體" panose="02020500000000000000" pitchFamily="18" charset="-120"/>
                <a:sym typeface="新細明體" panose="02020500000000000000" pitchFamily="18" charset="-120"/>
              </a:rPr>
              <a:t>○○○○○○○○○○○○○○</a:t>
            </a:r>
            <a:endParaRPr lang="en-US" altLang="zh-TW" sz="5000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  <a:p>
            <a:r>
              <a:rPr lang="zh-TW" altLang="en-US" sz="5000" dirty="0">
                <a:latin typeface="新細明體" panose="02020500000000000000" pitchFamily="18" charset="-120"/>
                <a:sym typeface="新細明體" panose="02020500000000000000" pitchFamily="18" charset="-120"/>
              </a:rPr>
              <a:t>○○個案</a:t>
            </a:r>
          </a:p>
        </p:txBody>
      </p:sp>
      <p:sp>
        <p:nvSpPr>
          <p:cNvPr id="7" name="副標題 4"/>
          <p:cNvSpPr txBox="1">
            <a:spLocks/>
          </p:cNvSpPr>
          <p:nvPr/>
        </p:nvSpPr>
        <p:spPr>
          <a:xfrm>
            <a:off x="8864165" y="6277428"/>
            <a:ext cx="2340863" cy="580572"/>
          </a:xfrm>
          <a:prstGeom prst="rect">
            <a:avLst/>
          </a:prstGeom>
        </p:spPr>
        <p:txBody>
          <a:bodyPr vert="horz" lIns="0" rIns="18288" rtlCol="0">
            <a:normAutofit/>
          </a:bodyPr>
          <a:lstStyle>
            <a:lvl1pPr marL="0" marR="45720" indent="0" algn="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95000"/>
              <a:buFont typeface="Wingdings 2"/>
              <a:buNone/>
              <a:defRPr kumimoji="0" sz="26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85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2">
                  <a:lumMod val="50000"/>
                </a:schemeClr>
              </a:buClr>
              <a:buSzPct val="7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4">
                  <a:lumMod val="75000"/>
                </a:schemeClr>
              </a:buClr>
              <a:buSzPct val="65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5">
                  <a:lumMod val="50000"/>
                </a:schemeClr>
              </a:buClr>
              <a:buSzPct val="80000"/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2"/>
              </a:buClr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zh-TW" altLang="en-US" sz="2500" b="1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 </a:t>
            </a:r>
            <a:r>
              <a:rPr lang="en-US" altLang="zh-TW" sz="2500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111</a:t>
            </a:r>
            <a:r>
              <a:rPr lang="zh-TW" altLang="en-US" sz="2500" dirty="0">
                <a:solidFill>
                  <a:schemeClr val="tx2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新細明體" panose="02020500000000000000" pitchFamily="18" charset="-120"/>
              </a:rPr>
              <a:t>年○月○日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3396782" y="6375751"/>
            <a:ext cx="4786510" cy="40011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0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構想</a:t>
            </a:r>
            <a:r>
              <a:rPr lang="zh-TW" altLang="en-US" sz="20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項目說明</a:t>
            </a:r>
            <a:r>
              <a:rPr lang="zh-TW" altLang="zh-TW" sz="20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請勿超過20頁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 err="1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68886865-B1DE-49EA-9689-5AB41B737406}"/>
              </a:ext>
            </a:extLst>
          </p:cNvPr>
          <p:cNvSpPr txBox="1"/>
          <p:nvPr/>
        </p:nvSpPr>
        <p:spPr>
          <a:xfrm>
            <a:off x="25400" y="4997912"/>
            <a:ext cx="4965700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本計畫是否同時有其他單位提供補助項目</a:t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□否；□是，請於「個案經費表」揭露說明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是否曾執行與本計畫相關各部會研究計畫</a:t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□否；□是，請填寫「相關計畫補助狀況」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427213" y="815998"/>
            <a:ext cx="10972800" cy="698330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附錄、</a:t>
            </a:r>
            <a:r>
              <a:rPr lang="zh-TW" altLang="en-US" sz="4000" b="1" dirty="0"/>
              <a:t>技術成熟度</a:t>
            </a:r>
            <a:r>
              <a:rPr lang="zh-TW" altLang="zh-TW" sz="2000" dirty="0">
                <a:solidFill>
                  <a:srgbClr val="7F7F7F"/>
                </a:solidFill>
              </a:rPr>
              <a:t>（</a:t>
            </a:r>
            <a:r>
              <a:rPr lang="en-US" altLang="zh-TW" sz="2000" dirty="0">
                <a:solidFill>
                  <a:srgbClr val="7F7F7F"/>
                </a:solidFill>
              </a:rPr>
              <a:t>Technology Readiness Level</a:t>
            </a:r>
            <a:r>
              <a:rPr lang="zh-TW" altLang="en-US" sz="2000" dirty="0">
                <a:solidFill>
                  <a:srgbClr val="7F7F7F"/>
                </a:solidFill>
              </a:rPr>
              <a:t>；簡稱</a:t>
            </a:r>
            <a:r>
              <a:rPr lang="en-US" altLang="zh-TW" sz="2000" dirty="0">
                <a:solidFill>
                  <a:srgbClr val="7F7F7F"/>
                </a:solidFill>
              </a:rPr>
              <a:t>TRL </a:t>
            </a:r>
            <a:r>
              <a:rPr lang="zh-TW" altLang="zh-TW" sz="2000" dirty="0">
                <a:solidFill>
                  <a:srgbClr val="7F7F7F"/>
                </a:solidFill>
              </a:rPr>
              <a:t>）</a:t>
            </a:r>
            <a:endParaRPr lang="zh-TW" altLang="en-US" sz="2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4A89B00-090D-4CB2-8380-ED6055C0C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10</a:t>
            </a:fld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3"/>
          <a:srcRect l="1241" t="11561" b="12977"/>
          <a:stretch/>
        </p:blipFill>
        <p:spPr>
          <a:xfrm>
            <a:off x="182880" y="1629295"/>
            <a:ext cx="11763587" cy="515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85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6D2E7FF-8D29-1607-49F1-B55624BB0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0"/>
            <a:ext cx="10972800" cy="857250"/>
          </a:xfrm>
        </p:spPr>
        <p:txBody>
          <a:bodyPr anchor="ctr">
            <a:noAutofit/>
          </a:bodyPr>
          <a:lstStyle/>
          <a:p>
            <a:r>
              <a:rPr lang="zh-TW" altLang="en-US" sz="4000" b="1" dirty="0"/>
              <a:t>一、構想項目說明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716AD02-1B78-5874-04BA-7CA23DE50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857250"/>
            <a:ext cx="11477625" cy="586422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研發成果商品化規劃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849313" lvl="1" indent="-400050">
              <a:buFont typeface="+mj-lt"/>
              <a:buAutoNum type="arabicPeriod"/>
            </a:pPr>
            <a:r>
              <a:rPr lang="zh-TW" altLang="zh-TW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可形成先期產業或重塑原有產業價值鏈之分析與說明，包括</a:t>
            </a:r>
            <a:endParaRPr lang="en-US" altLang="zh-TW" sz="21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市場未被滿足的需求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(Unmet needs</a:t>
            </a:r>
            <a:r>
              <a:rPr lang="en-US" altLang="zh-TW" sz="1800" b="1" kern="1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，生醫類為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Unmet Clinical needs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以及通路策略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endParaRPr lang="zh-TW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市場定位及規模預估</a:t>
            </a:r>
          </a:p>
          <a:p>
            <a:pPr marL="849313" lvl="1" indent="-400050">
              <a:buFont typeface="+mj-lt"/>
              <a:buAutoNum type="arabicPeriod"/>
            </a:pPr>
            <a:r>
              <a:rPr lang="zh-TW" altLang="zh-TW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早期商業發展策略</a:t>
            </a:r>
            <a:endParaRPr lang="en-US" altLang="zh-TW" sz="21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產品市場供應鏈上下游、競爭者分析及優勢等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含產品發展、市場進入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布局規劃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endParaRPr lang="zh-TW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供應鏈下游先期使用者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(early adopter) 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或前瞻使用者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(lead user) 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使用意願及其需求和規格等分析</a:t>
            </a:r>
          </a:p>
          <a:p>
            <a:pPr marL="849313" lvl="1" indent="-400050">
              <a:buFont typeface="+mj-lt"/>
              <a:buAutoNum type="arabicPeriod"/>
            </a:pPr>
            <a:r>
              <a:rPr lang="zh-TW" altLang="zh-TW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商業發展里程碑，包括各階段目標與時程</a:t>
            </a:r>
            <a:endParaRPr lang="en-US" altLang="zh-TW" sz="21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創新產品或服務之商業發展規劃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及獲利模式</a:t>
            </a:r>
            <a:endParaRPr lang="zh-TW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後續銜接計畫或出場時程條件等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endParaRPr lang="zh-TW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849313" lvl="1" indent="-400050">
              <a:buFont typeface="+mj-lt"/>
              <a:buAutoNum type="arabicPeriod"/>
            </a:pPr>
            <a:r>
              <a:rPr lang="zh-TW" altLang="zh-TW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補助期間預計精進之技術和產品里程碑，包括</a:t>
            </a:r>
            <a:endParaRPr lang="en-US" altLang="zh-TW" sz="21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技術可行性驗證及風險管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控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萌芽案</a:t>
            </a:r>
            <a:r>
              <a:rPr lang="en-US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TRL4-6</a:t>
            </a:r>
            <a:r>
              <a:rPr lang="zh-TW" altLang="en-US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α</a:t>
            </a:r>
            <a:r>
              <a:rPr lang="en-US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-test</a:t>
            </a:r>
            <a:r>
              <a:rPr lang="zh-TW" altLang="en-US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、拔尖案</a:t>
            </a:r>
            <a:r>
              <a:rPr lang="en-US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TRL6-8</a:t>
            </a:r>
            <a:r>
              <a:rPr lang="zh-TW" altLang="en-US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β</a:t>
            </a:r>
            <a:r>
              <a:rPr lang="en-US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-test) ✽</a:t>
            </a:r>
            <a:r>
              <a:rPr lang="zh-TW" altLang="en-US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請參考附錄</a:t>
            </a:r>
            <a:endParaRPr lang="en-US" altLang="zh-TW" sz="18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原型機發展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階段規劃 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醫材類請說明醫材比對品與預期用途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相關法規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驗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證等執行規劃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醫材類含取證所需之實驗臨床規劃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(</a:t>
            </a:r>
            <a:r>
              <a:rPr lang="zh-TW" altLang="en-US" sz="25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二</a:t>
            </a:r>
            <a:r>
              <a:rPr lang="en-US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)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核心技術原創性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 marL="849313" lvl="1" indent="-400050">
              <a:buFont typeface="+mj-lt"/>
              <a:buAutoNum type="arabicPeriod"/>
            </a:pPr>
            <a:r>
              <a:rPr lang="zh-TW" altLang="zh-TW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原創性核心技術說明</a:t>
            </a:r>
            <a:endParaRPr lang="en-US" altLang="zh-TW" sz="21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本計畫運用之創業技術內容，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須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為國科會補助計畫產出之研發成果，依科技基本法規定歸屬於執行機構所有者。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請說明核心技術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內容及相關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實驗數據，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並請列出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已發表之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關鍵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期刊論文、研討會議、榮獲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知名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獎座等。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說明將運用於創業之技術內容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智財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布局規劃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，包括專利、營業秘密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1" indent="0">
              <a:spcBef>
                <a:spcPts val="1200"/>
              </a:spcBef>
              <a:buClr>
                <a:schemeClr val="accent3">
                  <a:lumMod val="50000"/>
                </a:schemeClr>
              </a:buClr>
              <a:buSzPct val="95000"/>
              <a:buNone/>
            </a:pPr>
            <a:r>
              <a:rPr lang="en-US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en-US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創業團隊組成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906463" lvl="1" indent="-457200">
              <a:buFont typeface="+mj-lt"/>
              <a:buAutoNum type="arabicPeriod"/>
            </a:pPr>
            <a:r>
              <a:rPr lang="zh-TW" altLang="en-US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團隊</a:t>
            </a:r>
            <a:r>
              <a:rPr lang="zh-TW" altLang="zh-TW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創業準備度與成員組成完整性</a:t>
            </a:r>
            <a:endParaRPr lang="en-US" altLang="zh-TW" sz="21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2"/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PI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創業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決心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及校內外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組成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萌芽案：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團隊組成及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個月聘用專任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BD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人選規劃</a:t>
            </a: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拔尖案：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團隊組成及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個月聘用專任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CEO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COO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人選規劃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15B43EF-D266-FB7B-D197-C3C3C4906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4716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428316"/>
            <a:ext cx="10972800" cy="1143000"/>
          </a:xfrm>
        </p:spPr>
        <p:txBody>
          <a:bodyPr rtlCol="0">
            <a:normAutofit/>
          </a:bodyPr>
          <a:lstStyle/>
          <a:p>
            <a:r>
              <a:rPr lang="en-US" altLang="zh-TW" sz="4000" b="1" dirty="0">
                <a:latin typeface="標楷體" panose="03000509000000000000" pitchFamily="65" charset="-120"/>
              </a:rPr>
              <a:t>(</a:t>
            </a:r>
            <a:r>
              <a:rPr lang="zh-TW" altLang="en-US" sz="4000" b="1" dirty="0">
                <a:latin typeface="標楷體" panose="03000509000000000000" pitchFamily="65" charset="-120"/>
              </a:rPr>
              <a:t>四</a:t>
            </a:r>
            <a:r>
              <a:rPr lang="en-US" altLang="zh-TW" sz="4000" b="1" dirty="0">
                <a:latin typeface="標楷體" panose="03000509000000000000" pitchFamily="65" charset="-120"/>
              </a:rPr>
              <a:t>)</a:t>
            </a:r>
            <a:r>
              <a:rPr lang="zh-TW" altLang="en-US" sz="4000" b="1" dirty="0">
                <a:latin typeface="標楷體" panose="03000509000000000000" pitchFamily="65" charset="-120"/>
              </a:rPr>
              <a:t>自提查核點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graphicFrame>
        <p:nvGraphicFramePr>
          <p:cNvPr id="5" name="內容版面配置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3507264"/>
              </p:ext>
            </p:extLst>
          </p:nvPr>
        </p:nvGraphicFramePr>
        <p:xfrm>
          <a:off x="408000" y="1713187"/>
          <a:ext cx="11376000" cy="4790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2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7224">
                  <a:extLst>
                    <a:ext uri="{9D8B030D-6E8A-4147-A177-3AD203B41FA5}">
                      <a16:colId xmlns:a16="http://schemas.microsoft.com/office/drawing/2014/main" val="2376695215"/>
                    </a:ext>
                  </a:extLst>
                </a:gridCol>
                <a:gridCol w="7576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72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   間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查核點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2000" b="1" kern="100" dirty="0">
                          <a:solidFill>
                            <a:schemeClr val="lt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項目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997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</a:t>
                      </a: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中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查核</a:t>
                      </a:r>
                      <a:endParaRPr lang="en-US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112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TW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2413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TW" altLang="en-US" sz="2000" b="1" kern="100" dirty="0">
                        <a:solidFill>
                          <a:schemeClr val="lt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069967"/>
                  </a:ext>
                </a:extLst>
              </a:tr>
              <a:tr h="93699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2413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TW" altLang="en-US" sz="2000" b="1" kern="100" dirty="0">
                        <a:solidFill>
                          <a:schemeClr val="lt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175163"/>
                  </a:ext>
                </a:extLst>
              </a:tr>
              <a:tr h="1260349">
                <a:tc rowSpan="2">
                  <a:txBody>
                    <a:bodyPr/>
                    <a:lstStyle/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期末查核</a:t>
                      </a:r>
                      <a:endParaRPr lang="en-US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R="24130" algn="ctr"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</a:t>
                      </a: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TW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2413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商業查核點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6034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2413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技術查核點</a:t>
                      </a:r>
                      <a:endParaRPr lang="zh-TW" altLang="zh-TW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24130" indent="0" algn="l" defTabSz="685800" rtl="0" eaLnBrk="1" fontAlgn="b" latinLnBrk="0" hangingPunct="1"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zh-TW" altLang="zh-TW" sz="2000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17396056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EE626A8E-87B6-4DB9-8D7F-5E90696F1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5200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609600" y="282633"/>
            <a:ext cx="10972800" cy="911167"/>
          </a:xfrm>
        </p:spPr>
        <p:txBody>
          <a:bodyPr rtlCol="0">
            <a:noAutofit/>
          </a:bodyPr>
          <a:lstStyle/>
          <a:p>
            <a:r>
              <a:rPr lang="en-US" altLang="zh-TW" sz="4000" b="1" dirty="0"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sym typeface="新細明體" panose="02020500000000000000" pitchFamily="18" charset="-120"/>
              </a:rPr>
              <a:t>五</a:t>
            </a:r>
            <a:r>
              <a:rPr lang="en-US" altLang="zh-TW" sz="4000" b="1" dirty="0">
                <a:sym typeface="新細明體" panose="02020500000000000000" pitchFamily="18" charset="-120"/>
              </a:rPr>
              <a:t>)</a:t>
            </a:r>
            <a:r>
              <a:rPr lang="zh-TW" altLang="en-US" sz="4000" b="1" dirty="0">
                <a:sym typeface="新細明體" panose="02020500000000000000" pitchFamily="18" charset="-120"/>
              </a:rPr>
              <a:t>個案經費表 </a:t>
            </a:r>
            <a:r>
              <a:rPr lang="en-US" altLang="zh-TW" sz="4000" b="1" dirty="0"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solidFill>
                  <a:srgbClr val="FF0000"/>
                </a:solidFill>
                <a:sym typeface="新細明體" panose="02020500000000000000" pitchFamily="18" charset="-120"/>
              </a:rPr>
              <a:t>萌芽案</a:t>
            </a:r>
            <a:r>
              <a:rPr lang="zh-TW" altLang="en-US" sz="4000" b="1" dirty="0">
                <a:sym typeface="新細明體" panose="02020500000000000000" pitchFamily="18" charset="-120"/>
              </a:rPr>
              <a:t>請勿超過八百萬</a:t>
            </a:r>
            <a:r>
              <a:rPr lang="en-US" altLang="zh-TW" sz="4000" b="1" dirty="0">
                <a:sym typeface="新細明體" panose="02020500000000000000" pitchFamily="18" charset="-120"/>
              </a:rPr>
              <a:t>)</a:t>
            </a:r>
            <a:endParaRPr lang="zh-TW" altLang="en-US" sz="4000" b="1" dirty="0">
              <a:sym typeface="新細明體" panose="02020500000000000000" pitchFamily="18" charset="-120"/>
            </a:endParaRPr>
          </a:p>
        </p:txBody>
      </p:sp>
      <p:sp>
        <p:nvSpPr>
          <p:cNvPr id="2" name="內容預留位置 1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此會議目標的簡要概述：</a:t>
            </a:r>
          </a:p>
          <a:p>
            <a:pPr lvl="1"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議程</a:t>
            </a:r>
          </a:p>
          <a:p>
            <a:pPr lvl="1" rtl="0"/>
            <a:r>
              <a:rPr lang="zh-TW" altLang="en-US" dirty="0">
                <a:latin typeface="細明體" panose="02020509000000000000" pitchFamily="49" charset="-120"/>
                <a:ea typeface="細明體" panose="02020509000000000000" pitchFamily="49" charset="-120"/>
                <a:sym typeface="新細明體" panose="02020500000000000000" pitchFamily="18" charset="-120"/>
              </a:rPr>
              <a:t>預期結果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228017"/>
              </p:ext>
            </p:extLst>
          </p:nvPr>
        </p:nvGraphicFramePr>
        <p:xfrm>
          <a:off x="533400" y="1226403"/>
          <a:ext cx="11306628" cy="4848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6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5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46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5794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81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dirty="0" err="1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補助項目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\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執行年次</a:t>
                      </a:r>
                      <a:endParaRPr lang="en-US" sz="20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40" algn="ctr" defTabSz="717550">
                        <a:spcBef>
                          <a:spcPts val="68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112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月至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112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zh-TW" altLang="en-US" sz="20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月</a:t>
                      </a:r>
                      <a:endParaRPr lang="zh-TW" sz="20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985" algn="ctr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lang="zh-TW" altLang="en-US" sz="2000" b="1" kern="1200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備註：</a:t>
                      </a:r>
                      <a:endParaRPr lang="zh-TW" sz="20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444">
                <a:tc>
                  <a:txBody>
                    <a:bodyPr/>
                    <a:lstStyle/>
                    <a:p>
                      <a:pPr marL="6985" algn="l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697230" algn="l"/>
                          <a:tab pos="1387475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業務費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en-US" alt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8166">
                <a:tc>
                  <a:txBody>
                    <a:bodyPr/>
                    <a:lstStyle/>
                    <a:p>
                      <a:pPr marL="140970" algn="l">
                        <a:lnSpc>
                          <a:spcPct val="100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  <a:tabLst>
                          <a:tab pos="454660" algn="l"/>
                          <a:tab pos="768350" algn="l"/>
                          <a:tab pos="1083945" algn="l"/>
                          <a:tab pos="1399540" algn="l"/>
                        </a:tabLs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(1)</a:t>
                      </a:r>
                      <a:r>
                        <a:rPr lang="en-US" sz="2000" b="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研究人力費</a:t>
                      </a:r>
                      <a:endParaRPr lang="zh-TW" sz="2000" b="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-63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例如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新細明體" panose="02020500000000000000" pitchFamily="18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專任人員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</a:t>
                      </a:r>
                      <a:r>
                        <a:rPr kumimoji="0" lang="en-US" altLang="zh-TW" sz="1500" b="1" kern="12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1" kern="12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全職</a:t>
                      </a:r>
                      <a:r>
                        <a:rPr kumimoji="0" lang="en-US" altLang="zh-TW" sz="1500" b="1" kern="12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BD</a:t>
                      </a:r>
                      <a:r>
                        <a:rPr kumimoji="0" lang="zh-TW" altLang="en-US" sz="1500" b="1" kern="12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人員</a:t>
                      </a:r>
                      <a:r>
                        <a:rPr kumimoji="0" lang="en-US" altLang="zh-TW" sz="1500" b="1" kern="12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、兼任人員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 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名、國外顧問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○○○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○○單位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en-US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0889">
                <a:tc>
                  <a:txBody>
                    <a:bodyPr/>
                    <a:lstStyle/>
                    <a:p>
                      <a:pPr marL="142240" marR="13335" algn="l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(2)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耗材、物品、圖書、研究 </a:t>
                      </a:r>
                      <a:b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</a:b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設備使用費及雜項費用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8166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349250" algn="l"/>
                          <a:tab pos="692150" algn="l"/>
                          <a:tab pos="1035050" algn="l"/>
                          <a:tab pos="1377950" algn="l"/>
                        </a:tabLst>
                      </a:pPr>
                      <a:r>
                        <a:rPr lang="en-US" altLang="zh-TW" sz="20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en-US" sz="2000" b="1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研究設備費</a:t>
                      </a:r>
                      <a:endParaRPr lang="zh-TW" sz="2000" b="1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原則不予編列，有特殊需求請於會議審時提出，經委員審查同意方可例外編列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5444">
                <a:tc>
                  <a:txBody>
                    <a:bodyPr/>
                    <a:lstStyle/>
                    <a:p>
                      <a:pPr marL="6985" algn="l">
                        <a:lnSpc>
                          <a:spcPct val="100000"/>
                        </a:lnSpc>
                        <a:spcBef>
                          <a:spcPts val="115"/>
                        </a:spcBef>
                        <a:spcAft>
                          <a:spcPts val="0"/>
                        </a:spcAft>
                        <a:tabLst>
                          <a:tab pos="349250" algn="l"/>
                          <a:tab pos="692150" algn="l"/>
                          <a:tab pos="1035050" algn="l"/>
                          <a:tab pos="1377950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國外差旅費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rowSpan="3"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本項若為團隊發展新創必要需求，請詳述規劃地點與內容及執行效益</a:t>
                      </a:r>
                      <a:r>
                        <a:rPr kumimoji="0" lang="en-US" altLang="zh-TW" sz="15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5444">
                <a:tc>
                  <a:txBody>
                    <a:bodyPr/>
                    <a:lstStyle/>
                    <a:p>
                      <a:pPr marL="142240" algn="l">
                        <a:lnSpc>
                          <a:spcPct val="100000"/>
                        </a:lnSpc>
                        <a:spcBef>
                          <a:spcPts val="395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(1).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移地研究或參訪差旅費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alt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5444">
                <a:tc>
                  <a:txBody>
                    <a:bodyPr/>
                    <a:lstStyle/>
                    <a:p>
                      <a:pPr marL="130175" algn="l">
                        <a:lnSpc>
                          <a:spcPct val="100000"/>
                        </a:lnSpc>
                        <a:spcBef>
                          <a:spcPts val="47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(2).</a:t>
                      </a:r>
                      <a:r>
                        <a:rPr lang="zh-TW" sz="2000" b="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國際合作研究出國差旅費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vMerge="1">
                  <a:txBody>
                    <a:bodyPr/>
                    <a:lstStyle/>
                    <a:p>
                      <a:pPr marL="6985" algn="l" defTabSz="685800" rtl="0" eaLnBrk="1" latinLnBrk="0" hangingPunct="1">
                        <a:spcBef>
                          <a:spcPts val="125"/>
                        </a:spcBef>
                        <a:spcAft>
                          <a:spcPts val="0"/>
                        </a:spcAft>
                      </a:pP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850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90"/>
                        </a:spcBef>
                        <a:spcAft>
                          <a:spcPts val="0"/>
                        </a:spcAft>
                        <a:tabLst>
                          <a:tab pos="678815" algn="l"/>
                          <a:tab pos="1379855" algn="l"/>
                        </a:tabLst>
                      </a:pPr>
                      <a:r>
                        <a:rPr lang="en-US" altLang="zh-TW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管理費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b="0" i="0" u="none" strike="noStrike" cap="none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Arial"/>
                        </a:rPr>
                        <a:t>以計畫總經費百分之十五為上限。</a:t>
                      </a:r>
                      <a:endParaRPr lang="zh-TW" sz="15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5444"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377950" algn="l"/>
                        </a:tabLst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合	計</a:t>
                      </a:r>
                      <a:endParaRPr lang="zh-TW" sz="2000" b="1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0" kern="120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0</a:t>
                      </a:r>
                      <a:endParaRPr kumimoji="0" lang="zh-TW" sz="2000" b="0" kern="120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6985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600" b="1" kern="12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＊經費編列請參閱國科會補助科創計畫第</a:t>
                      </a:r>
                      <a:r>
                        <a:rPr kumimoji="0" lang="en-US" altLang="zh-TW" sz="1600" b="1" kern="12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zh-TW" altLang="en-US" sz="1600" b="1" kern="12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點</a:t>
                      </a:r>
                      <a:endParaRPr kumimoji="0" lang="zh-TW" altLang="zh-TW" sz="1600" b="1" kern="1200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2C6DF8E9-49DA-4756-9C02-7C2E07EC02AC}"/>
              </a:ext>
            </a:extLst>
          </p:cNvPr>
          <p:cNvSpPr/>
          <p:nvPr/>
        </p:nvSpPr>
        <p:spPr>
          <a:xfrm>
            <a:off x="533400" y="6174144"/>
            <a:ext cx="11214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本計畫如同時有申請機構或其他單位（含國內外、大陸地區及港澳）補助項目，請務必於備註欄揭露配合單位名稱、補助項目、補助金額及配合年次等資訊，並請檢附相關證明文件（無配合補助項目者免填） </a:t>
            </a: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6C4969C-8D0E-4BD5-8862-8C970F884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4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3144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311200"/>
            <a:ext cx="10972800" cy="736327"/>
          </a:xfrm>
        </p:spPr>
        <p:txBody>
          <a:bodyPr rtlCol="0">
            <a:normAutofit/>
          </a:bodyPr>
          <a:lstStyle/>
          <a:p>
            <a:r>
              <a:rPr lang="zh-TW" altLang="en-US" sz="4000" b="1" dirty="0"/>
              <a:t>二、本計畫</a:t>
            </a:r>
            <a:r>
              <a:rPr lang="zh-TW" altLang="zh-TW" sz="4000" b="1" dirty="0"/>
              <a:t>「</a:t>
            </a:r>
            <a:r>
              <a:rPr lang="zh-TW" altLang="en-US" sz="4000" b="1" dirty="0"/>
              <a:t>智財調查</a:t>
            </a:r>
            <a:r>
              <a:rPr lang="zh-TW" altLang="zh-TW" sz="4000" b="1" dirty="0"/>
              <a:t>」</a:t>
            </a:r>
            <a:endParaRPr lang="zh-TW" altLang="en-US" sz="4000" b="1" dirty="0"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744" y="1054086"/>
            <a:ext cx="11182350" cy="607985"/>
          </a:xfrm>
        </p:spPr>
        <p:txBody>
          <a:bodyPr rtlCol="0"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過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往相關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計畫補助狀況</a:t>
            </a:r>
            <a:endParaRPr lang="en-US" altLang="zh-TW" sz="24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4A89B00-090D-4CB2-8380-ED6055C0C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5</a:t>
            </a:fld>
            <a:endParaRPr lang="zh-TW" altLang="en-US" dirty="0"/>
          </a:p>
        </p:txBody>
      </p:sp>
      <p:graphicFrame>
        <p:nvGraphicFramePr>
          <p:cNvPr id="9" name="表格 3">
            <a:extLst>
              <a:ext uri="{FF2B5EF4-FFF2-40B4-BE49-F238E27FC236}">
                <a16:creationId xmlns:a16="http://schemas.microsoft.com/office/drawing/2014/main" id="{E8A2F988-6BE9-4A47-9703-00B5C9B35D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655301"/>
              </p:ext>
            </p:extLst>
          </p:nvPr>
        </p:nvGraphicFramePr>
        <p:xfrm>
          <a:off x="443928" y="2294212"/>
          <a:ext cx="11278175" cy="3884067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3370624">
                  <a:extLst>
                    <a:ext uri="{9D8B030D-6E8A-4147-A177-3AD203B41FA5}">
                      <a16:colId xmlns:a16="http://schemas.microsoft.com/office/drawing/2014/main" val="1315090106"/>
                    </a:ext>
                  </a:extLst>
                </a:gridCol>
                <a:gridCol w="1124583">
                  <a:extLst>
                    <a:ext uri="{9D8B030D-6E8A-4147-A177-3AD203B41FA5}">
                      <a16:colId xmlns:a16="http://schemas.microsoft.com/office/drawing/2014/main" val="1938940150"/>
                    </a:ext>
                  </a:extLst>
                </a:gridCol>
                <a:gridCol w="1325788">
                  <a:extLst>
                    <a:ext uri="{9D8B030D-6E8A-4147-A177-3AD203B41FA5}">
                      <a16:colId xmlns:a16="http://schemas.microsoft.com/office/drawing/2014/main" val="336208387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216155438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482727949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524465944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730413384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3921663332"/>
                    </a:ext>
                  </a:extLst>
                </a:gridCol>
              </a:tblGrid>
              <a:tr h="1121667"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計畫名稱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（本部補助者請註明編號）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計畫內擔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任之工作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起迄年月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補助或委託機構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執行情形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預期</a:t>
                      </a: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設定</a:t>
                      </a:r>
                      <a:endParaRPr lang="en-US" sz="1600" b="1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(</a:t>
                      </a: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若無則填寫無</a:t>
                      </a: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)</a:t>
                      </a:r>
                      <a:endParaRPr lang="zh-TW" sz="1600" b="1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l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實際</a:t>
                      </a:r>
                      <a:r>
                        <a:rPr lang="en-US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</a:p>
                    <a:p>
                      <a:pPr marL="142244" marR="13331" lvl="0" algn="l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達成情形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核定經費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總額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612469244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  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○○○○○○○○○個案</a:t>
                      </a: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 (106-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-)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主持人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500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國科會</a:t>
                      </a:r>
                      <a:endParaRPr lang="zh-TW" sz="1500" kern="1200" dirty="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已結案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執行中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000,000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65619225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1090097286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269217270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4113600021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3334643790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3654357718"/>
                  </a:ext>
                </a:extLst>
              </a:tr>
            </a:tbl>
          </a:graphicData>
        </a:graphic>
      </p:graphicFrame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id="{5CC6F3A7-AC4E-4162-BEE7-2BE38B177FB0}"/>
              </a:ext>
            </a:extLst>
          </p:cNvPr>
          <p:cNvSpPr txBox="1">
            <a:spLocks/>
          </p:cNvSpPr>
          <p:nvPr/>
        </p:nvSpPr>
        <p:spPr>
          <a:xfrm>
            <a:off x="7803575" y="1194281"/>
            <a:ext cx="4202038" cy="42749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 各學門自由型計畫無須填寫</a:t>
            </a:r>
            <a:r>
              <a:rPr lang="en-US" altLang="zh-TW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KPI</a:t>
            </a: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2F7295-4AB9-4663-9983-261AAB4EF606}"/>
              </a:ext>
            </a:extLst>
          </p:cNvPr>
          <p:cNvSpPr txBox="1"/>
          <p:nvPr/>
        </p:nvSpPr>
        <p:spPr>
          <a:xfrm>
            <a:off x="443929" y="1669996"/>
            <a:ext cx="11278174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請務必詳實填寫所有與本計畫相關之研究計畫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(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含國內外、大陸地區及港澳</a:t>
            </a:r>
            <a:r>
              <a:rPr lang="en-US" altLang="zh-TW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)</a:t>
            </a:r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，不限於執行本部計畫者。若涉及國外、大陸地區及港澳，請依各該主管機關相關法令規定辦理</a:t>
            </a: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0D4484F0-57BF-45CC-9E58-8209F1A6AC02}"/>
              </a:ext>
            </a:extLst>
          </p:cNvPr>
          <p:cNvSpPr txBox="1"/>
          <p:nvPr/>
        </p:nvSpPr>
        <p:spPr>
          <a:xfrm>
            <a:off x="583628" y="6293692"/>
            <a:ext cx="9436672" cy="36933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註：上表計畫補助狀況請務必同步於本會學術研發服務網更新，以利查對</a:t>
            </a:r>
          </a:p>
        </p:txBody>
      </p:sp>
    </p:spTree>
    <p:extLst>
      <p:ext uri="{BB962C8B-B14F-4D97-AF65-F5344CB8AC3E}">
        <p14:creationId xmlns:p14="http://schemas.microsoft.com/office/powerpoint/2010/main" val="34322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758302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en-US" altLang="zh-TW" sz="4000" b="1" dirty="0"/>
              <a:t>(</a:t>
            </a:r>
            <a:r>
              <a:rPr lang="zh-TW" altLang="en-US" sz="4000" b="1" dirty="0"/>
              <a:t>續</a:t>
            </a:r>
            <a:r>
              <a:rPr lang="en-US" altLang="zh-TW" sz="4000" b="1" dirty="0"/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704" y="1437085"/>
            <a:ext cx="11182350" cy="672711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專利布局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4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4D5A03-77DD-4855-89D1-3E40F907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6</a:t>
            </a:fld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40989"/>
              </p:ext>
            </p:extLst>
          </p:nvPr>
        </p:nvGraphicFramePr>
        <p:xfrm>
          <a:off x="504825" y="2379651"/>
          <a:ext cx="11161460" cy="1835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4613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133326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832619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83620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66793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51171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54585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375873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162086">
                  <a:extLst>
                    <a:ext uri="{9D8B030D-6E8A-4147-A177-3AD203B41FA5}">
                      <a16:colId xmlns:a16="http://schemas.microsoft.com/office/drawing/2014/main" val="293545280"/>
                    </a:ext>
                  </a:extLst>
                </a:gridCol>
                <a:gridCol w="125623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證書號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有效日期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來自於國科會計畫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專利授權狀態</a:t>
                      </a: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若已授權需說明專屬或非專屬授權、授權範圍、地區、金額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~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國立台灣大學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台灣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王小明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尚未授權予任何人使用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9DF444E-CDE2-4B60-BE9F-FCA494EAD13B}"/>
              </a:ext>
            </a:extLst>
          </p:cNvPr>
          <p:cNvSpPr txBox="1"/>
          <p:nvPr/>
        </p:nvSpPr>
        <p:spPr>
          <a:xfrm>
            <a:off x="9234140" y="1963495"/>
            <a:ext cx="2664519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*所有智財比例總和為</a:t>
            </a:r>
            <a:r>
              <a:rPr lang="en-US" altLang="zh-TW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endParaRPr lang="zh-TW" altLang="en-US" sz="1600" b="1" kern="1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578902"/>
              </p:ext>
            </p:extLst>
          </p:nvPr>
        </p:nvGraphicFramePr>
        <p:xfrm>
          <a:off x="515270" y="4841931"/>
          <a:ext cx="11161460" cy="1835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4613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133326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832619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83620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66793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51171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54585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375873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162086">
                  <a:extLst>
                    <a:ext uri="{9D8B030D-6E8A-4147-A177-3AD203B41FA5}">
                      <a16:colId xmlns:a16="http://schemas.microsoft.com/office/drawing/2014/main" val="293545280"/>
                    </a:ext>
                  </a:extLst>
                </a:gridCol>
                <a:gridCol w="125623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來自於國科會計畫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專利授權狀態</a:t>
                      </a: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若已授權需說明專屬或非專屬授權、授權範圍、地區、金額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國立台灣大學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台灣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王小明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尚未授權予任何人使用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4403625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1200" cap="none" spc="0" baseline="0" dirty="0">
                <a:solidFill>
                  <a:schemeClr val="accent1">
                    <a:lumMod val="7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已申請未核准之專利清單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1922735"/>
            <a:ext cx="10591696" cy="50783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just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sz="1800" b="1" i="0" u="none" strike="noStrike" kern="1200" cap="none" spc="0" baseline="0" dirty="0">
                <a:solidFill>
                  <a:schemeClr val="accent1">
                    <a:lumMod val="75000"/>
                  </a:schemeClr>
                </a:solidFill>
                <a:uFillTx/>
                <a:latin typeface="微軟正黑體" pitchFamily="34"/>
                <a:ea typeface="微軟正黑體" pitchFamily="34"/>
              </a:rPr>
              <a:t>已核准之專利清單</a:t>
            </a:r>
          </a:p>
        </p:txBody>
      </p:sp>
    </p:spTree>
    <p:extLst>
      <p:ext uri="{BB962C8B-B14F-4D97-AF65-F5344CB8AC3E}">
        <p14:creationId xmlns:p14="http://schemas.microsoft.com/office/powerpoint/2010/main" val="26582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758302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en-US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續</a:t>
            </a:r>
            <a:r>
              <a:rPr lang="en-US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704" y="1437085"/>
            <a:ext cx="11182350" cy="672711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營業秘密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專利申請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4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4D5A03-77DD-4855-89D1-3E40F907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7</a:t>
            </a:fld>
            <a:endParaRPr lang="zh-TW" altLang="en-US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996674"/>
              </p:ext>
            </p:extLst>
          </p:nvPr>
        </p:nvGraphicFramePr>
        <p:xfrm>
          <a:off x="504825" y="2379652"/>
          <a:ext cx="11077574" cy="206825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34513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761746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2649196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2166125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365994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479977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營業秘密名稱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技術內容開發人員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營業秘密已採取合理之保密措施自評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來自於國科會計畫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7044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例：限制可接觸營業秘密人員身份、文件標明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『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機密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』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或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『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限閱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』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等註記、營業秘密存放地點及妥善管理措施 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上鎖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/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設定密碼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/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非通常可接觸地點等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350740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9DF444E-CDE2-4B60-BE9F-FCA494EAD13B}"/>
              </a:ext>
            </a:extLst>
          </p:cNvPr>
          <p:cNvSpPr txBox="1"/>
          <p:nvPr/>
        </p:nvSpPr>
        <p:spPr>
          <a:xfrm>
            <a:off x="9234140" y="1963495"/>
            <a:ext cx="2664519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zh-TW" altLang="en-US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*所有智財比例總和為</a:t>
            </a:r>
            <a:r>
              <a:rPr lang="en-US" altLang="zh-TW" sz="1600" b="1" kern="1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endParaRPr lang="zh-TW" altLang="en-US" sz="1600" b="1" kern="1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302464"/>
              </p:ext>
            </p:extLst>
          </p:nvPr>
        </p:nvGraphicFramePr>
        <p:xfrm>
          <a:off x="515270" y="4957485"/>
          <a:ext cx="11067129" cy="160904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92235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751889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153683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42587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112804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1631811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864506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1702374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預計專利申請名稱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預計申請日期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預計認列發明人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來自於國科會計畫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4519179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just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尚未申請，但計畫執行期間內將會申請之專利清單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1922735"/>
            <a:ext cx="10591696" cy="45692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just">
              <a:lnSpc>
                <a:spcPct val="15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營業秘密自評</a:t>
            </a:r>
            <a:r>
              <a:rPr lang="en-US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若無則免</a:t>
            </a:r>
            <a:r>
              <a:rPr lang="en-US" altLang="zh-TW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1329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1143000"/>
          </a:xfrm>
        </p:spPr>
        <p:txBody>
          <a:bodyPr rtlCol="0">
            <a:normAutofit/>
          </a:bodyPr>
          <a:lstStyle/>
          <a:p>
            <a:r>
              <a:rPr lang="zh-TW" altLang="en-US" sz="4000" b="1" dirty="0"/>
              <a:t>二、本計畫</a:t>
            </a:r>
            <a:r>
              <a:rPr lang="zh-TW" altLang="zh-TW" sz="4000" b="1" dirty="0"/>
              <a:t>「</a:t>
            </a:r>
            <a:r>
              <a:rPr lang="zh-TW" altLang="en-US" sz="4000" b="1" dirty="0"/>
              <a:t>智財調查</a:t>
            </a:r>
            <a:r>
              <a:rPr lang="zh-TW" altLang="zh-TW" sz="4000" b="1" dirty="0"/>
              <a:t>」</a:t>
            </a:r>
            <a:r>
              <a:rPr lang="en-US" altLang="zh-TW" sz="4000" b="1" dirty="0"/>
              <a:t>(</a:t>
            </a:r>
            <a:r>
              <a:rPr lang="zh-TW" altLang="en-US" sz="4000" b="1" dirty="0"/>
              <a:t>續</a:t>
            </a:r>
            <a:r>
              <a:rPr lang="en-US" altLang="zh-TW" sz="4000" b="1" dirty="0"/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30032"/>
            <a:ext cx="11182350" cy="683745"/>
          </a:xfrm>
        </p:spPr>
        <p:txBody>
          <a:bodyPr rtlCol="0"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本計畫核心技術相關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關鍵論文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，請條列說明</a:t>
            </a:r>
            <a:endParaRPr lang="en-US" altLang="zh-TW" sz="24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336953"/>
              </p:ext>
            </p:extLst>
          </p:nvPr>
        </p:nvGraphicFramePr>
        <p:xfrm>
          <a:off x="703700" y="2997276"/>
          <a:ext cx="10878700" cy="26301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740095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974456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537487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942089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1836892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84768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675726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論文名稱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論文主要作者</a:t>
                      </a:r>
                      <a:endParaRPr kumimoji="0" lang="en-US" altLang="zh-TW" sz="15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（按原出版之次序，通訊作者請加註*）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出版年、月份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期刊</a:t>
                      </a:r>
                      <a:r>
                        <a:rPr kumimoji="0" lang="en-US" altLang="zh-TW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會議名稱</a:t>
                      </a:r>
                      <a:endParaRPr kumimoji="0" lang="en-US" altLang="zh-TW" sz="15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（專書出版社，起迄頁數）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重點摘要說明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獲補助</a:t>
                      </a:r>
                    </a:p>
                    <a:p>
                      <a:pPr algn="ctr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國科會計畫編號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3283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4065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406518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  <a:tr h="406518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103423"/>
                  </a:ext>
                </a:extLst>
              </a:tr>
              <a:tr h="406518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786318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4A89B00-090D-4CB2-8380-ED6055C0C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8</a:t>
            </a:fld>
            <a:endParaRPr lang="zh-TW" altLang="en-US" dirty="0"/>
          </a:p>
        </p:txBody>
      </p:sp>
      <p:sp>
        <p:nvSpPr>
          <p:cNvPr id="8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904927" y="2359965"/>
            <a:ext cx="10591696" cy="50783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itchFamily="34"/>
                <a:ea typeface="微軟正黑體" pitchFamily="34"/>
              </a:rPr>
              <a:t>包括已發表之相關期刊論文、研討會議、榮獲</a:t>
            </a:r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微軟正黑體" pitchFamily="34"/>
                <a:ea typeface="微軟正黑體" pitchFamily="34"/>
              </a:rPr>
              <a:t>知名</a:t>
            </a:r>
            <a:r>
              <a:rPr lang="zh-TW" altLang="zh-TW" b="1" dirty="0">
                <a:solidFill>
                  <a:schemeClr val="accent1">
                    <a:lumMod val="75000"/>
                  </a:schemeClr>
                </a:solidFill>
                <a:latin typeface="微軟正黑體" pitchFamily="34"/>
                <a:ea typeface="微軟正黑體" pitchFamily="34"/>
              </a:rPr>
              <a:t>獎座等</a:t>
            </a:r>
            <a:endParaRPr lang="en-US" altLang="zh-TW" b="1" dirty="0">
              <a:solidFill>
                <a:schemeClr val="accent1">
                  <a:lumMod val="75000"/>
                </a:schemeClr>
              </a:solidFill>
              <a:latin typeface="微軟正黑體" pitchFamily="34"/>
              <a:ea typeface="微軟正黑體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18929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72CD7B-7AD3-4487-960F-B708ABB0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5105"/>
            <a:ext cx="10972800" cy="1143000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</a:rPr>
              <a:t>二、本計畫</a:t>
            </a:r>
            <a:r>
              <a:rPr lang="zh-TW" altLang="zh-TW" sz="4000" b="1" dirty="0">
                <a:solidFill>
                  <a:schemeClr val="tx2"/>
                </a:solidFill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</a:rPr>
              <a:t>」</a:t>
            </a:r>
            <a:r>
              <a:rPr lang="en-US" altLang="zh-TW" sz="4000" b="1" dirty="0">
                <a:solidFill>
                  <a:schemeClr val="tx2"/>
                </a:solidFill>
              </a:rPr>
              <a:t>(</a:t>
            </a:r>
            <a:r>
              <a:rPr lang="zh-TW" altLang="en-US" sz="4000" b="1" dirty="0">
                <a:solidFill>
                  <a:schemeClr val="tx2"/>
                </a:solidFill>
              </a:rPr>
              <a:t>續</a:t>
            </a:r>
            <a:r>
              <a:rPr lang="en-US" altLang="zh-TW" sz="4000" b="1" dirty="0">
                <a:solidFill>
                  <a:schemeClr val="tx2"/>
                </a:solidFill>
              </a:rPr>
              <a:t>)</a:t>
            </a:r>
            <a:endParaRPr lang="zh-TW" altLang="en-US" sz="40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128C2F-D94B-481E-A532-ECD6254BE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606" y="1506854"/>
            <a:ext cx="10972800" cy="5088155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ts val="3000"/>
              </a:lnSpc>
              <a:buFont typeface="Wingdings" panose="05000000000000000000" pitchFamily="2" charset="2"/>
              <a:buChar char="u"/>
            </a:pPr>
            <a:r>
              <a:rPr lang="zh-TW" altLang="en-US" sz="29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技術權利限制處理規劃</a:t>
            </a:r>
            <a:endParaRPr lang="en-US" altLang="zh-TW" sz="2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 algn="just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本計畫規劃運用於創業之技術內容，若有已授權第三方使用，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或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其他合約上限制等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情事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，請提出相關文件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並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說明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後續處理之規劃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請參閱附件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X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23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274320" lvl="1" indent="-274320">
              <a:lnSpc>
                <a:spcPts val="3000"/>
              </a:lnSpc>
              <a:buClr>
                <a:schemeClr val="accent3">
                  <a:lumMod val="50000"/>
                </a:schemeClr>
              </a:buClr>
              <a:buSzPct val="95000"/>
              <a:buFont typeface="Wingdings" panose="05000000000000000000" pitchFamily="2" charset="2"/>
              <a:buChar char="u"/>
            </a:pPr>
            <a:r>
              <a:rPr lang="en-US" altLang="zh-TW" sz="29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PI</a:t>
            </a:r>
            <a:r>
              <a:rPr lang="zh-TW" altLang="en-US" sz="29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en-US" altLang="zh-TW" sz="2900" b="1" dirty="0" err="1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CoPI</a:t>
            </a:r>
            <a:r>
              <a:rPr lang="zh-TW" altLang="en-US" sz="29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據實揭露義務</a:t>
            </a:r>
            <a:endParaRPr lang="en-US" altLang="zh-TW" sz="2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 algn="just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曾向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含申請中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政府提出補助以成立新創公司為結案條件，或補助新創技術商業化為目標之計畫申請者，個案主持人須據實揭露，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請參閱附件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X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23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1" algn="just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應詳細說明二者間之技術區分及競合關係， 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若有共通性智財布局，其處理方案及運用規劃為何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?</a:t>
            </a:r>
          </a:p>
          <a:p>
            <a:pPr marL="274320" lvl="1" indent="-274320">
              <a:lnSpc>
                <a:spcPts val="3000"/>
              </a:lnSpc>
              <a:buClr>
                <a:schemeClr val="accent3">
                  <a:lumMod val="50000"/>
                </a:schemeClr>
              </a:buClr>
              <a:buSzPct val="95000"/>
              <a:buFont typeface="Wingdings" panose="05000000000000000000" pitchFamily="2" charset="2"/>
              <a:buChar char="u"/>
            </a:pPr>
            <a:r>
              <a:rPr lang="zh-TW" altLang="en-US" sz="29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跨單位及共同發明人協議</a:t>
            </a:r>
            <a:endParaRPr lang="en-US" altLang="zh-TW" sz="2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 algn="just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若有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與其他單位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智財共有情形，應取得通過補助個案需運用智財權所有發明人之權益分配協議，及共有單位之智財協議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包含同意由執行機構統籌處理技術作價、在執行機構技術股分配比例內約定雙方技術股占比等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，並提出證明文件，於個案出場時依前揭協議進行技術股分配事宜，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請參閱附件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X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23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1" algn="just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en-US" sz="2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此證明文件請上傳於申請系統中</a:t>
            </a:r>
            <a:endParaRPr lang="en-US" altLang="zh-TW" sz="23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6347875-3C1A-4198-84FD-401CF58F5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3804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腦力激盪簡報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188_TF03460637.potx" id="{92B23FB3-097E-4224-B32B-2163A87D04FF}" vid="{E462AC03-3B71-4A9D-A494-FA1F0F6632F0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腦力激盪商務簡報</Template>
  <TotalTime>2857</TotalTime>
  <Words>1659</Words>
  <Application>Microsoft Macintosh PowerPoint</Application>
  <PresentationFormat>寬螢幕</PresentationFormat>
  <Paragraphs>211</Paragraphs>
  <Slides>10</Slides>
  <Notes>8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22" baseType="lpstr">
      <vt:lpstr>細明體</vt:lpstr>
      <vt:lpstr>Microsoft JhengHei</vt:lpstr>
      <vt:lpstr>Microsoft JhengHei</vt:lpstr>
      <vt:lpstr>新細明體</vt:lpstr>
      <vt:lpstr>標楷體</vt:lpstr>
      <vt:lpstr>Microsoft JhengHei Light</vt:lpstr>
      <vt:lpstr>Microsoft YaHei</vt:lpstr>
      <vt:lpstr>Arial</vt:lpstr>
      <vt:lpstr>Times New Roman</vt:lpstr>
      <vt:lpstr>Wingdings</vt:lpstr>
      <vt:lpstr>Wingdings 2</vt:lpstr>
      <vt:lpstr>腦力激盪簡報</vt:lpstr>
      <vt:lpstr>112年第1梯次科研創業計畫個案構想書(萌芽案)</vt:lpstr>
      <vt:lpstr>一、構想項目說明</vt:lpstr>
      <vt:lpstr>(四)自提查核點</vt:lpstr>
      <vt:lpstr>(五)個案經費表 (萌芽案請勿超過八百萬)</vt:lpstr>
      <vt:lpstr>二、本計畫「智財調查」</vt:lpstr>
      <vt:lpstr>二、本計畫「智財調查」(續)</vt:lpstr>
      <vt:lpstr>二、本計畫「智財調查」(續)</vt:lpstr>
      <vt:lpstr>二、本計畫「智財調查」(續)</vt:lpstr>
      <vt:lpstr>二、本計畫「智財調查」(續)</vt:lpstr>
      <vt:lpstr>附錄、技術成熟度（Technology Readiness Level；簡稱TRL 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107年萌芽計畫主動徵件個案審查會議</dc:title>
  <dc:creator>葉愷芸</dc:creator>
  <cp:lastModifiedBy>能恩 曾</cp:lastModifiedBy>
  <cp:revision>354</cp:revision>
  <cp:lastPrinted>2022-08-18T03:52:40Z</cp:lastPrinted>
  <dcterms:created xsi:type="dcterms:W3CDTF">2018-06-20T05:53:52Z</dcterms:created>
  <dcterms:modified xsi:type="dcterms:W3CDTF">2022-09-06T09:23:28Z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