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98" r:id="rId1"/>
  </p:sldMasterIdLst>
  <p:notesMasterIdLst>
    <p:notesMasterId r:id="rId15"/>
  </p:notesMasterIdLst>
  <p:handoutMasterIdLst>
    <p:handoutMasterId r:id="rId16"/>
  </p:handoutMasterIdLst>
  <p:sldIdLst>
    <p:sldId id="380" r:id="rId2"/>
    <p:sldId id="391" r:id="rId3"/>
    <p:sldId id="389" r:id="rId4"/>
    <p:sldId id="403" r:id="rId5"/>
    <p:sldId id="404" r:id="rId6"/>
    <p:sldId id="390" r:id="rId7"/>
    <p:sldId id="413" r:id="rId8"/>
    <p:sldId id="414" r:id="rId9"/>
    <p:sldId id="397" r:id="rId10"/>
    <p:sldId id="415" r:id="rId11"/>
    <p:sldId id="399" r:id="rId12"/>
    <p:sldId id="416" r:id="rId13"/>
    <p:sldId id="417" r:id="rId14"/>
  </p:sldIdLst>
  <p:sldSz cx="9144000" cy="6858000" type="screen4x3"/>
  <p:notesSz cx="6807200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4FAF8"/>
    <a:srgbClr val="BCE2E6"/>
    <a:srgbClr val="FFFFFF"/>
    <a:srgbClr val="2D819A"/>
    <a:srgbClr val="E6E6E6"/>
    <a:srgbClr val="FF604B"/>
    <a:srgbClr val="2E75B6"/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淺色樣式 2 - 輔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3971" autoAdjust="0"/>
  </p:normalViewPr>
  <p:slideViewPr>
    <p:cSldViewPr>
      <p:cViewPr varScale="1">
        <p:scale>
          <a:sx n="64" d="100"/>
          <a:sy n="64" d="100"/>
        </p:scale>
        <p:origin x="138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62"/>
    </p:cViewPr>
  </p:sorterViewPr>
  <p:notesViewPr>
    <p:cSldViewPr>
      <p:cViewPr varScale="1">
        <p:scale>
          <a:sx n="46" d="100"/>
          <a:sy n="46" d="100"/>
        </p:scale>
        <p:origin x="2736" y="28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674" y="3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775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674" y="9440775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35F7CE27-2BB6-468F-BA02-A6A8CECE87B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977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674" y="3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03" y="4721986"/>
            <a:ext cx="5446396" cy="4472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775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674" y="9440775"/>
            <a:ext cx="2948939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063187BD-5DFE-461E-A2E6-B74DF8EF45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9415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719572" y="548680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altLang="zh-TW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【</a:t>
            </a:r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數位製造管理加值計畫</a:t>
            </a:r>
            <a:r>
              <a:rPr lang="en-US" altLang="zh-TW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】</a:t>
            </a:r>
          </a:p>
          <a:p>
            <a:pPr algn="ctr" defTabSz="685800"/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精實管理蹲點診斷服務 提案審查簡報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09B0C2A-6C79-4B7E-9FF0-3D327D82F1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204382"/>
            <a:ext cx="1116124" cy="111612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</p:spPr>
      </p:pic>
      <p:cxnSp>
        <p:nvCxnSpPr>
          <p:cNvPr id="22" name="直線接點 21">
            <a:extLst>
              <a:ext uri="{FF2B5EF4-FFF2-40B4-BE49-F238E27FC236}">
                <a16:creationId xmlns:a16="http://schemas.microsoft.com/office/drawing/2014/main" id="{799FC81F-0AD2-4C4D-B58E-894426E335D3}"/>
              </a:ext>
            </a:extLst>
          </p:cNvPr>
          <p:cNvCxnSpPr>
            <a:cxnSpLocks/>
          </p:cNvCxnSpPr>
          <p:nvPr userDrawn="1"/>
        </p:nvCxnSpPr>
        <p:spPr>
          <a:xfrm>
            <a:off x="899592" y="1628800"/>
            <a:ext cx="7344816" cy="0"/>
          </a:xfrm>
          <a:prstGeom prst="line">
            <a:avLst/>
          </a:prstGeom>
          <a:ln w="88900" cap="rnd" cmpd="thickThin">
            <a:gradFill>
              <a:gsLst>
                <a:gs pos="23000">
                  <a:schemeClr val="accent6">
                    <a:lumMod val="60000"/>
                    <a:lumOff val="4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bevel/>
            <a:headEnd type="none"/>
            <a:tailEnd type="none"/>
          </a:ln>
          <a:effectLst>
            <a:outerShdw sx="1000" sy="1000" algn="ctr" rotWithShape="0">
              <a:srgbClr val="000000">
                <a:alpha val="49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12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381328"/>
            <a:ext cx="414958" cy="340147"/>
          </a:xfrm>
          <a:prstGeom prst="rect">
            <a:avLst/>
          </a:prstGeom>
        </p:spPr>
        <p:txBody>
          <a:bodyPr/>
          <a:lstStyle>
            <a:lvl1pPr>
              <a:defRPr sz="1200" baseline="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5D163A9-D1EB-4EA9-881F-E31066AE938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21" name="標題版面配置區 1"/>
          <p:cNvSpPr>
            <a:spLocks noGrp="1"/>
          </p:cNvSpPr>
          <p:nvPr>
            <p:ph type="title"/>
          </p:nvPr>
        </p:nvSpPr>
        <p:spPr>
          <a:xfrm>
            <a:off x="1664913" y="365125"/>
            <a:ext cx="5724644" cy="590931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zh-TW" altLang="en-US" dirty="0"/>
              <a:t>按一下以編輯母片標題樣式</a:t>
            </a:r>
          </a:p>
        </p:txBody>
      </p: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A8EE34E5-D833-4734-B978-CE58B050CD7B}"/>
              </a:ext>
            </a:extLst>
          </p:cNvPr>
          <p:cNvCxnSpPr>
            <a:cxnSpLocks/>
          </p:cNvCxnSpPr>
          <p:nvPr userDrawn="1"/>
        </p:nvCxnSpPr>
        <p:spPr>
          <a:xfrm>
            <a:off x="684448" y="980728"/>
            <a:ext cx="7920000" cy="0"/>
          </a:xfrm>
          <a:prstGeom prst="line">
            <a:avLst/>
          </a:prstGeom>
          <a:ln w="88900" cap="rnd" cmpd="thickThin">
            <a:gradFill>
              <a:gsLst>
                <a:gs pos="23000">
                  <a:schemeClr val="accent6">
                    <a:lumMod val="60000"/>
                    <a:lumOff val="4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bevel/>
            <a:headEnd type="none"/>
            <a:tailEnd type="none"/>
          </a:ln>
          <a:effectLst>
            <a:outerShdw sx="1000" sy="1000" algn="ctr" rotWithShape="0">
              <a:srgbClr val="000000">
                <a:alpha val="49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67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3281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591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94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664913" y="365125"/>
            <a:ext cx="5724644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ct val="0"/>
              </a:spcAft>
            </a:pPr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pic>
        <p:nvPicPr>
          <p:cNvPr id="12" name="Picture 5" descr="http://www.epark.org.tw/images/idb_logo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" y="4690"/>
            <a:ext cx="10080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4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4" r:id="rId4"/>
    <p:sldLayoutId id="2147484005" r:id="rId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lang="zh-TW" altLang="en-US" sz="3600" b="1" kern="1200" baseline="0" dirty="0">
          <a:solidFill>
            <a:schemeClr val="accent1">
              <a:lumMod val="50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(使用中文字型)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(使用中文字型)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(使用中文字型)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(使用中文字型)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(使用中文字型)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/>
          <p:cNvSpPr txBox="1"/>
          <p:nvPr/>
        </p:nvSpPr>
        <p:spPr>
          <a:xfrm>
            <a:off x="368924" y="248216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0700" indent="-1790700"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endParaRPr lang="en-US" altLang="zh-TW" sz="24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68924" y="3342042"/>
            <a:ext cx="56886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執行單位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學校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：</a:t>
            </a:r>
            <a:endParaRPr lang="en-US" altLang="zh-TW" sz="24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合作單位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企業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：</a:t>
            </a:r>
            <a:endParaRPr lang="en-US" altLang="zh-TW" sz="24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6815C8E4-BD0B-4F84-AB7B-F29E71E2AA37}"/>
              </a:ext>
            </a:extLst>
          </p:cNvPr>
          <p:cNvSpPr txBox="1"/>
          <p:nvPr/>
        </p:nvSpPr>
        <p:spPr>
          <a:xfrm>
            <a:off x="1691680" y="1732746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(※</a:t>
            </a:r>
            <a:r>
              <a:rPr lang="zh-TW" altLang="en-US" sz="20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簡報時間約為</a:t>
            </a:r>
            <a:r>
              <a:rPr lang="en-US" altLang="zh-TW" sz="20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15</a:t>
            </a:r>
            <a:r>
              <a:rPr lang="zh-TW" altLang="en-US" sz="20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分鐘，請依本格式準備資料</a:t>
            </a:r>
            <a:r>
              <a:rPr lang="en-US" altLang="zh-TW" sz="20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  <a:endParaRPr lang="zh-TW" altLang="en-US" sz="2000" b="1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35A4F34-8D28-4578-8DAF-00B61D419F43}"/>
              </a:ext>
            </a:extLst>
          </p:cNvPr>
          <p:cNvSpPr txBox="1"/>
          <p:nvPr/>
        </p:nvSpPr>
        <p:spPr>
          <a:xfrm>
            <a:off x="368924" y="4725144"/>
            <a:ext cx="5400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報</a:t>
            </a:r>
            <a:r>
              <a:rPr lang="zh-TW" altLang="en-US" sz="2400" b="1" baseline="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  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告  人：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__________(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職稱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1250950" indent="-1250950"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u="none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出席人員：</a:t>
            </a:r>
            <a:r>
              <a:rPr lang="en-US" altLang="zh-TW" sz="2400" b="1" u="none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__________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單位名稱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,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職稱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1520825">
              <a:spcBef>
                <a:spcPts val="600"/>
              </a:spcBef>
              <a:spcAft>
                <a:spcPts val="600"/>
              </a:spcAft>
            </a:pPr>
            <a:r>
              <a:rPr lang="en-US" altLang="zh-TW" sz="2400" b="1" u="none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__________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單位名稱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,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職稱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1520825"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__________(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單位名稱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,</a:t>
            </a:r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職稱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740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10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219757A-BB38-4B85-AB47-75CD430D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057692"/>
              </p:ext>
            </p:extLst>
          </p:nvPr>
        </p:nvGraphicFramePr>
        <p:xfrm>
          <a:off x="256388" y="1196752"/>
          <a:ext cx="8631224" cy="507758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8931">
                  <a:extLst>
                    <a:ext uri="{9D8B030D-6E8A-4147-A177-3AD203B41FA5}">
                      <a16:colId xmlns:a16="http://schemas.microsoft.com/office/drawing/2014/main" val="288412553"/>
                    </a:ext>
                  </a:extLst>
                </a:gridCol>
                <a:gridCol w="3703821">
                  <a:extLst>
                    <a:ext uri="{9D8B030D-6E8A-4147-A177-3AD203B41FA5}">
                      <a16:colId xmlns:a16="http://schemas.microsoft.com/office/drawing/2014/main" val="232961333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57392480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314005210"/>
                    </a:ext>
                  </a:extLst>
                </a:gridCol>
                <a:gridCol w="1194387">
                  <a:extLst>
                    <a:ext uri="{9D8B030D-6E8A-4147-A177-3AD203B41FA5}">
                      <a16:colId xmlns:a16="http://schemas.microsoft.com/office/drawing/2014/main" val="3673193605"/>
                    </a:ext>
                  </a:extLst>
                </a:gridCol>
                <a:gridCol w="1037861">
                  <a:extLst>
                    <a:ext uri="{9D8B030D-6E8A-4147-A177-3AD203B41FA5}">
                      <a16:colId xmlns:a16="http://schemas.microsoft.com/office/drawing/2014/main" val="2202777806"/>
                    </a:ext>
                  </a:extLst>
                </a:gridCol>
              </a:tblGrid>
              <a:tr h="633564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序號</a:t>
                      </a:r>
                      <a:endParaRPr lang="zh-TW" sz="22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課程名稱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時數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師資姓名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任職單位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486872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043885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729840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223080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345326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342797"/>
                  </a:ext>
                </a:extLst>
              </a:tr>
              <a:tr h="63861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788817"/>
                  </a:ext>
                </a:extLst>
              </a:tr>
              <a:tr h="61235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合計時數</a:t>
                      </a: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04232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F05BE54D-3349-4A66-BA16-A226CC490CFF}"/>
              </a:ext>
            </a:extLst>
          </p:cNvPr>
          <p:cNvSpPr/>
          <p:nvPr/>
        </p:nvSpPr>
        <p:spPr>
          <a:xfrm>
            <a:off x="152024" y="6341258"/>
            <a:ext cx="86312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HK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備註：每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門</a:t>
            </a:r>
            <a:r>
              <a:rPr lang="zh-HK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課程單元為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K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小時，至少需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門</a:t>
            </a:r>
            <a:r>
              <a:rPr lang="zh-HK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課程單元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若欄位</a:t>
            </a:r>
            <a:r>
              <a:rPr lang="zh-TW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不足請自行增列。</a:t>
            </a:r>
            <a:endParaRPr lang="zh-TW" altLang="zh-TW" sz="2000" b="1" kern="100" dirty="0">
              <a:solidFill>
                <a:srgbClr val="FF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EE31D84B-473B-4CB4-A663-3FFD88071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8253" y="365125"/>
            <a:ext cx="3877985" cy="590931"/>
          </a:xfrm>
        </p:spPr>
        <p:txBody>
          <a:bodyPr/>
          <a:lstStyle/>
          <a:p>
            <a:r>
              <a:rPr lang="zh-TW" altLang="en-US" dirty="0"/>
              <a:t>技能傳承課程規劃</a:t>
            </a:r>
          </a:p>
        </p:txBody>
      </p:sp>
    </p:spTree>
    <p:extLst>
      <p:ext uri="{BB962C8B-B14F-4D97-AF65-F5344CB8AC3E}">
        <p14:creationId xmlns:p14="http://schemas.microsoft.com/office/powerpoint/2010/main" val="824773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511579" y="365125"/>
            <a:ext cx="2031325" cy="590931"/>
          </a:xfrm>
        </p:spPr>
        <p:txBody>
          <a:bodyPr/>
          <a:lstStyle/>
          <a:p>
            <a:r>
              <a:rPr lang="zh-TW" altLang="en-US" dirty="0"/>
              <a:t>預期成效</a:t>
            </a:r>
          </a:p>
        </p:txBody>
      </p:sp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11</a:t>
            </a:fld>
            <a:endParaRPr lang="zh-TW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75B89C7-C5C7-4BA3-AFE7-B69556CBC0F0}"/>
              </a:ext>
            </a:extLst>
          </p:cNvPr>
          <p:cNvSpPr/>
          <p:nvPr/>
        </p:nvSpPr>
        <p:spPr>
          <a:xfrm>
            <a:off x="1929414" y="1052736"/>
            <a:ext cx="5195653" cy="404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請說明診斷改善或導入精實管理產生之質化效益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34321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12</a:t>
            </a:fld>
            <a:endParaRPr lang="zh-TW" altLang="en-US" dirty="0"/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C7F60E48-9813-4F84-99E6-795921FACC16}"/>
              </a:ext>
            </a:extLst>
          </p:cNvPr>
          <p:cNvSpPr txBox="1">
            <a:spLocks/>
          </p:cNvSpPr>
          <p:nvPr/>
        </p:nvSpPr>
        <p:spPr>
          <a:xfrm>
            <a:off x="3016924" y="360937"/>
            <a:ext cx="3110147" cy="590931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TW" altLang="en-US" sz="3600" b="1" kern="1200" baseline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TW" altLang="en-US" dirty="0"/>
              <a:t>量化指標</a:t>
            </a:r>
            <a:r>
              <a:rPr lang="en-US" altLang="zh-TW" dirty="0"/>
              <a:t>(1/2)</a:t>
            </a:r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20925D3-BE8F-44F0-A149-C897DD3AF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638403"/>
              </p:ext>
            </p:extLst>
          </p:nvPr>
        </p:nvGraphicFramePr>
        <p:xfrm>
          <a:off x="251517" y="1485550"/>
          <a:ext cx="8568956" cy="5183810"/>
        </p:xfrm>
        <a:graphic>
          <a:graphicData uri="http://schemas.openxmlformats.org/drawingml/2006/table">
            <a:tbl>
              <a:tblPr firstRow="1" firstCol="1" bandRow="1"/>
              <a:tblGrid>
                <a:gridCol w="1376653">
                  <a:extLst>
                    <a:ext uri="{9D8B030D-6E8A-4147-A177-3AD203B41FA5}">
                      <a16:colId xmlns:a16="http://schemas.microsoft.com/office/drawing/2014/main" val="3637742734"/>
                    </a:ext>
                  </a:extLst>
                </a:gridCol>
                <a:gridCol w="4550211">
                  <a:extLst>
                    <a:ext uri="{9D8B030D-6E8A-4147-A177-3AD203B41FA5}">
                      <a16:colId xmlns:a16="http://schemas.microsoft.com/office/drawing/2014/main" val="423139841"/>
                    </a:ext>
                  </a:extLst>
                </a:gridCol>
                <a:gridCol w="1321046">
                  <a:extLst>
                    <a:ext uri="{9D8B030D-6E8A-4147-A177-3AD203B41FA5}">
                      <a16:colId xmlns:a16="http://schemas.microsoft.com/office/drawing/2014/main" val="4047217629"/>
                    </a:ext>
                  </a:extLst>
                </a:gridCol>
                <a:gridCol w="1321046">
                  <a:extLst>
                    <a:ext uri="{9D8B030D-6E8A-4147-A177-3AD203B41FA5}">
                      <a16:colId xmlns:a16="http://schemas.microsoft.com/office/drawing/2014/main" val="3277916126"/>
                    </a:ext>
                  </a:extLst>
                </a:gridCol>
              </a:tblGrid>
              <a:tr h="431810">
                <a:tc>
                  <a:txBody>
                    <a:bodyPr/>
                    <a:lstStyle/>
                    <a:p>
                      <a:pPr algn="ctr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計畫範疇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改善</a:t>
                      </a: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前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改善</a:t>
                      </a: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後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665902"/>
                  </a:ext>
                </a:extLst>
              </a:tr>
              <a:tr h="432000">
                <a:tc rowSpan="4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8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達交率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降低生產前置時間</a:t>
                      </a:r>
                      <a:r>
                        <a:rPr lang="en-US" altLang="zh-TW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天</a:t>
                      </a:r>
                      <a:r>
                        <a:rPr lang="en-US" altLang="zh-TW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en-US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小時</a:t>
                      </a:r>
                      <a:r>
                        <a:rPr lang="en-US" altLang="zh-TW" sz="22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461815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降低換模時間</a:t>
                      </a: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小時</a:t>
                      </a: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07976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提升生產批量</a:t>
                      </a: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個</a:t>
                      </a: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89034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提升作業效率</a:t>
                      </a:r>
                      <a:r>
                        <a:rPr lang="en-US" alt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407724"/>
                  </a:ext>
                </a:extLst>
              </a:tr>
              <a:tr h="432000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效率</a:t>
                      </a: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fontAlgn="ctr">
                        <a:lnSpc>
                          <a:spcPts val="2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減少過度生產的浪費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個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416852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減少等待的浪費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838439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減少搬運的浪費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162119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減少過度加工的浪費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51522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減少庫存的浪費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04492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減少動作的浪費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分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051718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減少不良品的浪費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個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943083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7CDB71BF-8CF4-489B-BA85-6B60632A2801}"/>
              </a:ext>
            </a:extLst>
          </p:cNvPr>
          <p:cNvSpPr/>
          <p:nvPr/>
        </p:nvSpPr>
        <p:spPr>
          <a:xfrm>
            <a:off x="1763685" y="1017983"/>
            <a:ext cx="561662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請針對改善範疇，填寫改善前後的指標數據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5508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13</a:t>
            </a:fld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1E31317-8766-47D3-9325-D5DF1A59D3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775115"/>
              </p:ext>
            </p:extLst>
          </p:nvPr>
        </p:nvGraphicFramePr>
        <p:xfrm>
          <a:off x="179513" y="1124744"/>
          <a:ext cx="8640959" cy="5616000"/>
        </p:xfrm>
        <a:graphic>
          <a:graphicData uri="http://schemas.openxmlformats.org/drawingml/2006/table">
            <a:tbl>
              <a:tblPr firstRow="1" firstCol="1" bandRow="1"/>
              <a:tblGrid>
                <a:gridCol w="1388221">
                  <a:extLst>
                    <a:ext uri="{9D8B030D-6E8A-4147-A177-3AD203B41FA5}">
                      <a16:colId xmlns:a16="http://schemas.microsoft.com/office/drawing/2014/main" val="3637742734"/>
                    </a:ext>
                  </a:extLst>
                </a:gridCol>
                <a:gridCol w="4759610">
                  <a:extLst>
                    <a:ext uri="{9D8B030D-6E8A-4147-A177-3AD203B41FA5}">
                      <a16:colId xmlns:a16="http://schemas.microsoft.com/office/drawing/2014/main" val="423139841"/>
                    </a:ext>
                  </a:extLst>
                </a:gridCol>
                <a:gridCol w="1246564">
                  <a:extLst>
                    <a:ext uri="{9D8B030D-6E8A-4147-A177-3AD203B41FA5}">
                      <a16:colId xmlns:a16="http://schemas.microsoft.com/office/drawing/2014/main" val="4047217629"/>
                    </a:ext>
                  </a:extLst>
                </a:gridCol>
                <a:gridCol w="1246564">
                  <a:extLst>
                    <a:ext uri="{9D8B030D-6E8A-4147-A177-3AD203B41FA5}">
                      <a16:colId xmlns:a16="http://schemas.microsoft.com/office/drawing/2014/main" val="32779161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計畫範疇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改善</a:t>
                      </a: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前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改善</a:t>
                      </a:r>
                      <a:r>
                        <a:rPr lang="zh-TW" sz="22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後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665902"/>
                  </a:ext>
                </a:extLst>
              </a:tr>
              <a:tr h="43200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800" b="1" kern="1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品質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減少客戶抱怨機率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461815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提升工程內品質良率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07976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提升外包零件的品質良率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89034"/>
                  </a:ext>
                </a:extLst>
              </a:tr>
              <a:tr h="4320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庫存</a:t>
                      </a: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產線旁的庫存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416852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倉庫的庫存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838439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font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完成品的庫存</a:t>
                      </a:r>
                      <a:r>
                        <a:rPr lang="en-US" sz="22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AEAAAA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162119"/>
                  </a:ext>
                </a:extLst>
              </a:tr>
              <a:tr h="432000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綠色</a:t>
                      </a:r>
                      <a:endParaRPr kumimoji="0" lang="en-US" altLang="zh-TW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加值</a:t>
                      </a: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減少耗電量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度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076355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減少耗水量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度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89850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減少碳排放量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959143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減少廢水排放量</a:t>
                      </a:r>
                      <a:r>
                        <a:rPr lang="en-US" altLang="zh-TW" sz="2200" b="1" kern="1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376923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減少廢棄物產生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976627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28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減少廢棄物存放空間</a:t>
                      </a:r>
                      <a:r>
                        <a:rPr lang="en-US" altLang="zh-TW" sz="2200" b="1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22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551367"/>
                  </a:ext>
                </a:extLst>
              </a:tr>
            </a:tbl>
          </a:graphicData>
        </a:graphic>
      </p:graphicFrame>
      <p:sp>
        <p:nvSpPr>
          <p:cNvPr id="9" name="標題 2">
            <a:extLst>
              <a:ext uri="{FF2B5EF4-FFF2-40B4-BE49-F238E27FC236}">
                <a16:creationId xmlns:a16="http://schemas.microsoft.com/office/drawing/2014/main" id="{65EC701D-705A-4D4C-B67F-86B4CB406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926" y="351510"/>
            <a:ext cx="3110147" cy="590931"/>
          </a:xfrm>
        </p:spPr>
        <p:txBody>
          <a:bodyPr/>
          <a:lstStyle/>
          <a:p>
            <a:r>
              <a:rPr lang="zh-TW" altLang="en-US" dirty="0">
                <a:solidFill>
                  <a:schemeClr val="accent6">
                    <a:lumMod val="50000"/>
                  </a:schemeClr>
                </a:solidFill>
              </a:rPr>
              <a:t>量化指標</a:t>
            </a:r>
            <a:r>
              <a:rPr lang="en-US" altLang="zh-TW" dirty="0">
                <a:solidFill>
                  <a:schemeClr val="accent6">
                    <a:lumMod val="50000"/>
                  </a:schemeClr>
                </a:solidFill>
              </a:rPr>
              <a:t>(2/2)</a:t>
            </a:r>
            <a:endParaRPr lang="zh-TW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6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88242" y="365125"/>
            <a:ext cx="3877985" cy="590931"/>
          </a:xfrm>
        </p:spPr>
        <p:txBody>
          <a:bodyPr/>
          <a:lstStyle/>
          <a:p>
            <a:r>
              <a:rPr lang="zh-TW" altLang="en-US" dirty="0"/>
              <a:t>執行單位基本資料</a:t>
            </a:r>
          </a:p>
        </p:txBody>
      </p:sp>
      <p:sp>
        <p:nvSpPr>
          <p:cNvPr id="4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1149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65203" y="365125"/>
            <a:ext cx="3877985" cy="590931"/>
          </a:xfrm>
        </p:spPr>
        <p:txBody>
          <a:bodyPr/>
          <a:lstStyle/>
          <a:p>
            <a:r>
              <a:rPr lang="zh-TW" altLang="en-US" dirty="0"/>
              <a:t>合作單位基本資料</a:t>
            </a:r>
          </a:p>
        </p:txBody>
      </p:sp>
      <p:sp>
        <p:nvSpPr>
          <p:cNvPr id="4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3</a:t>
            </a:fld>
            <a:endParaRPr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CE3B6AD-0BA5-44E2-935B-C6D1381C1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55549"/>
              </p:ext>
            </p:extLst>
          </p:nvPr>
        </p:nvGraphicFramePr>
        <p:xfrm>
          <a:off x="539552" y="1484784"/>
          <a:ext cx="8158062" cy="4896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638285681"/>
                    </a:ext>
                  </a:extLst>
                </a:gridCol>
                <a:gridCol w="5853806">
                  <a:extLst>
                    <a:ext uri="{9D8B030D-6E8A-4147-A177-3AD203B41FA5}">
                      <a16:colId xmlns:a16="http://schemas.microsoft.com/office/drawing/2014/main" val="791595796"/>
                    </a:ext>
                  </a:extLst>
                </a:gridCol>
              </a:tblGrid>
              <a:tr h="9793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企業名稱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385314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  <a:endParaRPr lang="en-US" altLang="zh-TW" sz="2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331692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公司資本額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203137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金屬產業類別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939394"/>
                  </a:ext>
                </a:extLst>
              </a:tr>
              <a:tr h="9793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生產產品項目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608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817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10500" y="365125"/>
            <a:ext cx="4033475" cy="590931"/>
          </a:xfrm>
        </p:spPr>
        <p:txBody>
          <a:bodyPr/>
          <a:lstStyle/>
          <a:p>
            <a:r>
              <a:rPr lang="zh-TW" altLang="en-US" dirty="0"/>
              <a:t>企業現況分析</a:t>
            </a:r>
            <a:r>
              <a:rPr lang="en-US" altLang="zh-TW" dirty="0"/>
              <a:t>(1/2)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347835" y="1240296"/>
            <a:ext cx="7608541" cy="75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一、企業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作業場域</a:t>
            </a: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之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價值溪流圖</a:t>
            </a: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：</a:t>
            </a: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請以價值溪流圖呈現合作單位的作業場域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0857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10499" y="365125"/>
            <a:ext cx="4033475" cy="590931"/>
          </a:xfrm>
        </p:spPr>
        <p:txBody>
          <a:bodyPr/>
          <a:lstStyle/>
          <a:p>
            <a:r>
              <a:rPr lang="zh-TW" altLang="en-US" dirty="0"/>
              <a:t>企業現況分析</a:t>
            </a:r>
            <a:r>
              <a:rPr lang="en-US" altLang="zh-TW" dirty="0"/>
              <a:t>(2/2)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347835" y="1240298"/>
            <a:ext cx="6960469" cy="751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二、企業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面臨問題範圍</a:t>
            </a: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之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價值溪流圖</a:t>
            </a: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：</a:t>
            </a: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請針對作業場域之價值溪流圖，標示出企業痛點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  <p:sp>
        <p:nvSpPr>
          <p:cNvPr id="7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96037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895753" y="365125"/>
            <a:ext cx="5262979" cy="590931"/>
          </a:xfrm>
        </p:spPr>
        <p:txBody>
          <a:bodyPr/>
          <a:lstStyle/>
          <a:p>
            <a:r>
              <a:rPr lang="zh-TW" altLang="en-US" dirty="0"/>
              <a:t>企業痛點與診斷改善目標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7835" y="1240299"/>
            <a:ext cx="844833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一、企業面臨之問題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痛點</a:t>
            </a: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與待改善痛點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優先排序</a:t>
            </a:r>
            <a:endParaRPr lang="en-US" altLang="zh-TW" sz="2000" b="1" u="sng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>
              <a:lnSpc>
                <a:spcPts val="2700"/>
              </a:lnSpc>
            </a:pPr>
            <a:r>
              <a:rPr lang="zh-TW" altLang="en-US" sz="2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二、欲透過本計畫協助解決之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</a:rPr>
              <a:t>目標痛點</a:t>
            </a:r>
            <a:endParaRPr lang="en-US" altLang="zh-TW" sz="2000" b="1" u="sng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請針對企業迫切課題，選擇改善標的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  <a:endParaRPr lang="en-US" altLang="zh-TW" b="1" u="sng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endParaRPr lang="en-US" altLang="zh-TW" sz="2000" b="1" u="sng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endParaRPr lang="en-US" altLang="zh-TW" sz="2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8901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7</a:t>
            </a:fld>
            <a:endParaRPr lang="zh-TW" altLang="en-US" dirty="0"/>
          </a:p>
        </p:txBody>
      </p:sp>
      <p:sp>
        <p:nvSpPr>
          <p:cNvPr id="10" name="標題 2">
            <a:extLst>
              <a:ext uri="{FF2B5EF4-FFF2-40B4-BE49-F238E27FC236}">
                <a16:creationId xmlns:a16="http://schemas.microsoft.com/office/drawing/2014/main" id="{D01BFDBD-00B9-435B-9313-F0752F8DD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7824" y="389797"/>
            <a:ext cx="2954655" cy="590931"/>
          </a:xfrm>
        </p:spPr>
        <p:txBody>
          <a:bodyPr/>
          <a:lstStyle/>
          <a:p>
            <a:r>
              <a:rPr lang="zh-TW" altLang="en-US" dirty="0">
                <a:solidFill>
                  <a:schemeClr val="accent6">
                    <a:lumMod val="50000"/>
                  </a:schemeClr>
                </a:solidFill>
              </a:rPr>
              <a:t>診斷改善作法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ABDB32D-1EA6-45BA-84EF-543282EEC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85382"/>
              </p:ext>
            </p:extLst>
          </p:nvPr>
        </p:nvGraphicFramePr>
        <p:xfrm>
          <a:off x="323528" y="1556792"/>
          <a:ext cx="8496942" cy="474364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832314">
                  <a:extLst>
                    <a:ext uri="{9D8B030D-6E8A-4147-A177-3AD203B41FA5}">
                      <a16:colId xmlns:a16="http://schemas.microsoft.com/office/drawing/2014/main" val="3252747688"/>
                    </a:ext>
                  </a:extLst>
                </a:gridCol>
                <a:gridCol w="2832314">
                  <a:extLst>
                    <a:ext uri="{9D8B030D-6E8A-4147-A177-3AD203B41FA5}">
                      <a16:colId xmlns:a16="http://schemas.microsoft.com/office/drawing/2014/main" val="1658340495"/>
                    </a:ext>
                  </a:extLst>
                </a:gridCol>
                <a:gridCol w="2832314">
                  <a:extLst>
                    <a:ext uri="{9D8B030D-6E8A-4147-A177-3AD203B41FA5}">
                      <a16:colId xmlns:a16="http://schemas.microsoft.com/office/drawing/2014/main" val="410008068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改善範疇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痛點說明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改善作法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980025"/>
                  </a:ext>
                </a:extLst>
              </a:tr>
              <a:tr h="1413214"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912153"/>
                  </a:ext>
                </a:extLst>
              </a:tr>
              <a:tr h="1413214"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630928"/>
                  </a:ext>
                </a:extLst>
              </a:tr>
              <a:tr h="1413214"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312438"/>
                  </a:ext>
                </a:extLst>
              </a:tr>
            </a:tbl>
          </a:graphicData>
        </a:graphic>
      </p:graphicFrame>
      <p:sp>
        <p:nvSpPr>
          <p:cNvPr id="5" name="文字方塊 4">
            <a:extLst>
              <a:ext uri="{FF2B5EF4-FFF2-40B4-BE49-F238E27FC236}">
                <a16:creationId xmlns:a16="http://schemas.microsoft.com/office/drawing/2014/main" id="{369E29FF-9336-4047-83E7-6DEA757CB8B7}"/>
              </a:ext>
            </a:extLst>
          </p:cNvPr>
          <p:cNvSpPr txBox="1"/>
          <p:nvPr/>
        </p:nvSpPr>
        <p:spPr>
          <a:xfrm>
            <a:off x="2098157" y="1066268"/>
            <a:ext cx="4733988" cy="404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針對企業痛點，說明具體的改善手法及工具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0442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8</a:t>
            </a:fld>
            <a:endParaRPr lang="zh-TW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CB378F78-D6F2-4DAF-8178-7A21D2F1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175" y="414091"/>
            <a:ext cx="7475124" cy="590931"/>
          </a:xfrm>
        </p:spPr>
        <p:txBody>
          <a:bodyPr/>
          <a:lstStyle/>
          <a:p>
            <a:r>
              <a:rPr lang="en-US" altLang="zh-TW" spc="-150" dirty="0"/>
              <a:t>111</a:t>
            </a:r>
            <a:r>
              <a:rPr lang="zh-TW" altLang="zh-TW" spc="-150" dirty="0"/>
              <a:t>年與</a:t>
            </a:r>
            <a:r>
              <a:rPr lang="en-US" altLang="zh-TW" spc="-150" dirty="0"/>
              <a:t>112</a:t>
            </a:r>
            <a:r>
              <a:rPr lang="zh-TW" altLang="zh-TW" spc="-150" dirty="0"/>
              <a:t>年度</a:t>
            </a:r>
            <a:r>
              <a:rPr lang="zh-TW" altLang="en-US" spc="-150" dirty="0">
                <a:solidFill>
                  <a:schemeClr val="accent6">
                    <a:lumMod val="50000"/>
                  </a:schemeClr>
                </a:solidFill>
              </a:rPr>
              <a:t>診斷改善差異性說明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2817E6-FD55-45EF-B4EF-070BCFBE1AE6}"/>
              </a:ext>
            </a:extLst>
          </p:cNvPr>
          <p:cNvSpPr/>
          <p:nvPr/>
        </p:nvSpPr>
        <p:spPr>
          <a:xfrm>
            <a:off x="597320" y="1146877"/>
            <a:ext cx="8100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請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111</a:t>
            </a:r>
            <a:r>
              <a:rPr lang="zh-TW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年度已執行本計畫之單位填寫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與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112</a:t>
            </a:r>
            <a:r>
              <a:rPr lang="zh-TW" altLang="en-US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年度精實管理執行內容差異性說明</a:t>
            </a:r>
            <a:r>
              <a:rPr lang="en-US" altLang="zh-TW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930A79A7-2628-4C13-A588-632E2E1CF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849897"/>
              </p:ext>
            </p:extLst>
          </p:nvPr>
        </p:nvGraphicFramePr>
        <p:xfrm>
          <a:off x="395535" y="1658064"/>
          <a:ext cx="8365377" cy="48541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944217">
                  <a:extLst>
                    <a:ext uri="{9D8B030D-6E8A-4147-A177-3AD203B41FA5}">
                      <a16:colId xmlns:a16="http://schemas.microsoft.com/office/drawing/2014/main" val="3471495846"/>
                    </a:ext>
                  </a:extLst>
                </a:gridCol>
                <a:gridCol w="3210580">
                  <a:extLst>
                    <a:ext uri="{9D8B030D-6E8A-4147-A177-3AD203B41FA5}">
                      <a16:colId xmlns:a16="http://schemas.microsoft.com/office/drawing/2014/main" val="3646956711"/>
                    </a:ext>
                  </a:extLst>
                </a:gridCol>
                <a:gridCol w="3210580">
                  <a:extLst>
                    <a:ext uri="{9D8B030D-6E8A-4147-A177-3AD203B41FA5}">
                      <a16:colId xmlns:a16="http://schemas.microsoft.com/office/drawing/2014/main" val="351788794"/>
                    </a:ext>
                  </a:extLst>
                </a:gridCol>
              </a:tblGrid>
              <a:tr h="66817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差異性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111</a:t>
                      </a:r>
                      <a:r>
                        <a:rPr lang="zh-TW" altLang="en-US" sz="2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112</a:t>
                      </a:r>
                      <a:r>
                        <a:rPr lang="zh-TW" altLang="en-US" sz="2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649896"/>
                  </a:ext>
                </a:extLst>
              </a:tr>
              <a:tr h="13953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診斷改善範疇</a:t>
                      </a:r>
                      <a:endParaRPr lang="en-US" altLang="zh-TW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887467"/>
                  </a:ext>
                </a:extLst>
              </a:tr>
              <a:tr h="139531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改善標的物</a:t>
                      </a:r>
                      <a:endParaRPr lang="en-US" altLang="zh-TW" sz="2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176231"/>
                  </a:ext>
                </a:extLst>
              </a:tr>
              <a:tr h="139531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改善作法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560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685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88251" y="365125"/>
            <a:ext cx="3877985" cy="590931"/>
          </a:xfrm>
        </p:spPr>
        <p:txBody>
          <a:bodyPr/>
          <a:lstStyle/>
          <a:p>
            <a:r>
              <a:rPr lang="zh-TW" altLang="en-US" dirty="0"/>
              <a:t>技能傳承交流作法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7835" y="1412776"/>
            <a:ext cx="844833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一、課程及人員培訓規劃</a:t>
            </a:r>
            <a:r>
              <a:rPr lang="en-US" altLang="zh-TW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：</a:t>
            </a:r>
          </a:p>
          <a:p>
            <a:pPr marL="457200" indent="-457200">
              <a:buFont typeface="+mj-ea"/>
              <a:buAutoNum type="ea1ChtPeriod"/>
            </a:pPr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/>
            </a:pPr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二、種子師資規劃遴選方式</a:t>
            </a:r>
            <a:r>
              <a:rPr lang="en-US" altLang="zh-TW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：</a:t>
            </a:r>
          </a:p>
          <a:p>
            <a:pPr marL="457200" indent="-457200">
              <a:buFont typeface="+mj-ea"/>
              <a:buAutoNum type="ea1ChtPeriod" startAt="2"/>
            </a:pPr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 startAt="2"/>
            </a:pPr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ea"/>
              <a:buAutoNum type="ea1ChtPeriod" startAt="2"/>
            </a:pPr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三、加薪機制</a:t>
            </a:r>
            <a:r>
              <a:rPr lang="en-US" altLang="zh-TW" sz="2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</a:rPr>
              <a:t>：</a:t>
            </a: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8697614" y="6512185"/>
            <a:ext cx="414958" cy="340147"/>
          </a:xfrm>
        </p:spPr>
        <p:txBody>
          <a:bodyPr/>
          <a:lstStyle/>
          <a:p>
            <a:pPr algn="r"/>
            <a:fld id="{A5D163A9-D1EB-4EA9-881F-E31066AE9389}" type="slidenum">
              <a:rPr lang="zh-TW" altLang="en-US" smtClean="0"/>
              <a:pPr algn="r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764644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藍綠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6256</TotalTime>
  <Words>612</Words>
  <PresentationFormat>如螢幕大小 (4:3)</PresentationFormat>
  <Paragraphs>192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0" baseType="lpstr">
      <vt:lpstr>(使用中文字型)</vt:lpstr>
      <vt:lpstr>微軟正黑體</vt:lpstr>
      <vt:lpstr>新細明體</vt:lpstr>
      <vt:lpstr>Arial</vt:lpstr>
      <vt:lpstr>Times New Roman</vt:lpstr>
      <vt:lpstr>Verdana</vt:lpstr>
      <vt:lpstr>自訂設計</vt:lpstr>
      <vt:lpstr>PowerPoint 簡報</vt:lpstr>
      <vt:lpstr>執行單位基本資料</vt:lpstr>
      <vt:lpstr>合作單位基本資料</vt:lpstr>
      <vt:lpstr>企業現況分析(1/2)</vt:lpstr>
      <vt:lpstr>企業現況分析(2/2)</vt:lpstr>
      <vt:lpstr>企業痛點與診斷改善目標</vt:lpstr>
      <vt:lpstr>診斷改善作法</vt:lpstr>
      <vt:lpstr>111年與112年度診斷改善差異性說明</vt:lpstr>
      <vt:lpstr>技能傳承交流作法</vt:lpstr>
      <vt:lpstr>技能傳承課程規劃</vt:lpstr>
      <vt:lpstr>預期成效</vt:lpstr>
      <vt:lpstr>PowerPoint 簡報</vt:lpstr>
      <vt:lpstr>量化指標(2/2)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2022-08-17T00:30:22Z</cp:lastPrinted>
  <dcterms:created xsi:type="dcterms:W3CDTF">2011-04-14T08:04:32Z</dcterms:created>
  <dcterms:modified xsi:type="dcterms:W3CDTF">2022-10-06T07:24:22Z</dcterms:modified>
</cp:coreProperties>
</file>