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handoutMasterIdLst>
    <p:handoutMasterId r:id="rId21"/>
  </p:handoutMasterIdLst>
  <p:sldIdLst>
    <p:sldId id="256" r:id="rId2"/>
    <p:sldId id="262" r:id="rId3"/>
    <p:sldId id="279" r:id="rId4"/>
    <p:sldId id="257" r:id="rId5"/>
    <p:sldId id="269" r:id="rId6"/>
    <p:sldId id="271" r:id="rId7"/>
    <p:sldId id="270" r:id="rId8"/>
    <p:sldId id="281" r:id="rId9"/>
    <p:sldId id="282" r:id="rId10"/>
    <p:sldId id="284" r:id="rId11"/>
    <p:sldId id="283" r:id="rId12"/>
    <p:sldId id="277" r:id="rId13"/>
    <p:sldId id="285" r:id="rId14"/>
    <p:sldId id="276" r:id="rId15"/>
    <p:sldId id="278" r:id="rId16"/>
    <p:sldId id="275" r:id="rId17"/>
    <p:sldId id="261" r:id="rId18"/>
    <p:sldId id="286" r:id="rId19"/>
  </p:sldIdLst>
  <p:sldSz cx="9144000" cy="6858000" type="screen4x3"/>
  <p:notesSz cx="6797675" cy="9928225"/>
  <p:defaultTextStyle>
    <a:defPPr>
      <a:defRPr lang="zh-TW"/>
    </a:defPPr>
    <a:lvl1pPr algn="l" rtl="0" fontAlgn="base">
      <a:spcBef>
        <a:spcPct val="0"/>
      </a:spcBef>
      <a:spcAft>
        <a:spcPct val="0"/>
      </a:spcAft>
      <a:defRPr kumimoji="1" kern="1200">
        <a:solidFill>
          <a:schemeClr val="tx1"/>
        </a:solidFill>
        <a:latin typeface="Arial" charset="0"/>
        <a:ea typeface="新細明體" pitchFamily="18" charset="-120"/>
        <a:cs typeface="+mn-cs"/>
      </a:defRPr>
    </a:lvl1pPr>
    <a:lvl2pPr marL="457200" algn="l" rtl="0" fontAlgn="base">
      <a:spcBef>
        <a:spcPct val="0"/>
      </a:spcBef>
      <a:spcAft>
        <a:spcPct val="0"/>
      </a:spcAft>
      <a:defRPr kumimoji="1" kern="1200">
        <a:solidFill>
          <a:schemeClr val="tx1"/>
        </a:solidFill>
        <a:latin typeface="Arial" charset="0"/>
        <a:ea typeface="新細明體" pitchFamily="18" charset="-120"/>
        <a:cs typeface="+mn-cs"/>
      </a:defRPr>
    </a:lvl2pPr>
    <a:lvl3pPr marL="914400" algn="l" rtl="0" fontAlgn="base">
      <a:spcBef>
        <a:spcPct val="0"/>
      </a:spcBef>
      <a:spcAft>
        <a:spcPct val="0"/>
      </a:spcAft>
      <a:defRPr kumimoji="1" kern="1200">
        <a:solidFill>
          <a:schemeClr val="tx1"/>
        </a:solidFill>
        <a:latin typeface="Arial" charset="0"/>
        <a:ea typeface="新細明體" pitchFamily="18" charset="-120"/>
        <a:cs typeface="+mn-cs"/>
      </a:defRPr>
    </a:lvl3pPr>
    <a:lvl4pPr marL="1371600" algn="l" rtl="0" fontAlgn="base">
      <a:spcBef>
        <a:spcPct val="0"/>
      </a:spcBef>
      <a:spcAft>
        <a:spcPct val="0"/>
      </a:spcAft>
      <a:defRPr kumimoji="1" kern="1200">
        <a:solidFill>
          <a:schemeClr val="tx1"/>
        </a:solidFill>
        <a:latin typeface="Arial" charset="0"/>
        <a:ea typeface="新細明體" pitchFamily="18" charset="-120"/>
        <a:cs typeface="+mn-cs"/>
      </a:defRPr>
    </a:lvl4pPr>
    <a:lvl5pPr marL="1828800" algn="l" rtl="0" fontAlgn="base">
      <a:spcBef>
        <a:spcPct val="0"/>
      </a:spcBef>
      <a:spcAft>
        <a:spcPct val="0"/>
      </a:spcAft>
      <a:defRPr kumimoji="1" kern="1200">
        <a:solidFill>
          <a:schemeClr val="tx1"/>
        </a:solidFill>
        <a:latin typeface="Arial" charset="0"/>
        <a:ea typeface="新細明體" pitchFamily="18" charset="-120"/>
        <a:cs typeface="+mn-cs"/>
      </a:defRPr>
    </a:lvl5pPr>
    <a:lvl6pPr marL="2286000" algn="l" defTabSz="914400" rtl="0" eaLnBrk="1" latinLnBrk="0" hangingPunct="1">
      <a:defRPr kumimoji="1" kern="1200">
        <a:solidFill>
          <a:schemeClr val="tx1"/>
        </a:solidFill>
        <a:latin typeface="Arial" charset="0"/>
        <a:ea typeface="新細明體" pitchFamily="18" charset="-120"/>
        <a:cs typeface="+mn-cs"/>
      </a:defRPr>
    </a:lvl6pPr>
    <a:lvl7pPr marL="2743200" algn="l" defTabSz="914400" rtl="0" eaLnBrk="1" latinLnBrk="0" hangingPunct="1">
      <a:defRPr kumimoji="1" kern="1200">
        <a:solidFill>
          <a:schemeClr val="tx1"/>
        </a:solidFill>
        <a:latin typeface="Arial" charset="0"/>
        <a:ea typeface="新細明體" pitchFamily="18" charset="-120"/>
        <a:cs typeface="+mn-cs"/>
      </a:defRPr>
    </a:lvl7pPr>
    <a:lvl8pPr marL="3200400" algn="l" defTabSz="914400" rtl="0" eaLnBrk="1" latinLnBrk="0" hangingPunct="1">
      <a:defRPr kumimoji="1" kern="1200">
        <a:solidFill>
          <a:schemeClr val="tx1"/>
        </a:solidFill>
        <a:latin typeface="Arial" charset="0"/>
        <a:ea typeface="新細明體" pitchFamily="18" charset="-120"/>
        <a:cs typeface="+mn-cs"/>
      </a:defRPr>
    </a:lvl8pPr>
    <a:lvl9pPr marL="3657600" algn="l" defTabSz="914400" rtl="0" eaLnBrk="1" latinLnBrk="0" hangingPunct="1">
      <a:defRPr kumimoji="1" kern="1200">
        <a:solidFill>
          <a:schemeClr val="tx1"/>
        </a:solidFill>
        <a:latin typeface="Arial" charset="0"/>
        <a:ea typeface="新細明體" pitchFamily="18" charset="-120"/>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9" autoAdjust="0"/>
    <p:restoredTop sz="94692" autoAdjust="0"/>
  </p:normalViewPr>
  <p:slideViewPr>
    <p:cSldViewPr>
      <p:cViewPr varScale="1">
        <p:scale>
          <a:sx n="78" d="100"/>
          <a:sy n="78" d="100"/>
        </p:scale>
        <p:origin x="1522" y="6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6275" cy="496751"/>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sz="quarter" idx="1"/>
          </p:nvPr>
        </p:nvSpPr>
        <p:spPr>
          <a:xfrm>
            <a:off x="3849862" y="0"/>
            <a:ext cx="2946275" cy="496751"/>
          </a:xfrm>
          <a:prstGeom prst="rect">
            <a:avLst/>
          </a:prstGeom>
        </p:spPr>
        <p:txBody>
          <a:bodyPr vert="horz" lIns="91440" tIns="45720" rIns="91440" bIns="45720" rtlCol="0"/>
          <a:lstStyle>
            <a:lvl1pPr algn="r">
              <a:defRPr sz="1200"/>
            </a:lvl1pPr>
          </a:lstStyle>
          <a:p>
            <a:fld id="{A0126EDF-E21D-44A4-ABAD-B43710F8BAB1}" type="datetimeFigureOut">
              <a:rPr lang="zh-TW" altLang="en-US" smtClean="0"/>
              <a:pPr/>
              <a:t>2021/6/16</a:t>
            </a:fld>
            <a:endParaRPr lang="zh-TW" altLang="en-US"/>
          </a:p>
        </p:txBody>
      </p:sp>
      <p:sp>
        <p:nvSpPr>
          <p:cNvPr id="4" name="頁尾版面配置區 3"/>
          <p:cNvSpPr>
            <a:spLocks noGrp="1"/>
          </p:cNvSpPr>
          <p:nvPr>
            <p:ph type="ftr" sz="quarter" idx="2"/>
          </p:nvPr>
        </p:nvSpPr>
        <p:spPr>
          <a:xfrm>
            <a:off x="0" y="9429779"/>
            <a:ext cx="2946275" cy="496751"/>
          </a:xfrm>
          <a:prstGeom prst="rect">
            <a:avLst/>
          </a:prstGeom>
        </p:spPr>
        <p:txBody>
          <a:bodyPr vert="horz" lIns="91440" tIns="45720" rIns="91440" bIns="45720" rtlCol="0" anchor="b"/>
          <a:lstStyle>
            <a:lvl1pPr algn="l">
              <a:defRPr sz="1200"/>
            </a:lvl1pPr>
          </a:lstStyle>
          <a:p>
            <a:endParaRPr lang="zh-TW" altLang="en-US"/>
          </a:p>
        </p:txBody>
      </p:sp>
      <p:sp>
        <p:nvSpPr>
          <p:cNvPr id="5" name="投影片編號版面配置區 4"/>
          <p:cNvSpPr>
            <a:spLocks noGrp="1"/>
          </p:cNvSpPr>
          <p:nvPr>
            <p:ph type="sldNum" sz="quarter" idx="3"/>
          </p:nvPr>
        </p:nvSpPr>
        <p:spPr>
          <a:xfrm>
            <a:off x="3849862" y="9429779"/>
            <a:ext cx="2946275" cy="496751"/>
          </a:xfrm>
          <a:prstGeom prst="rect">
            <a:avLst/>
          </a:prstGeom>
        </p:spPr>
        <p:txBody>
          <a:bodyPr vert="horz" lIns="91440" tIns="45720" rIns="91440" bIns="45720" rtlCol="0" anchor="b"/>
          <a:lstStyle>
            <a:lvl1pPr algn="r">
              <a:defRPr sz="1200"/>
            </a:lvl1pPr>
          </a:lstStyle>
          <a:p>
            <a:fld id="{6D7B047B-4AE7-4398-B92B-324274E33C7C}" type="slidenum">
              <a:rPr lang="zh-TW" altLang="en-US" smtClean="0"/>
              <a:pPr/>
              <a:t>‹#›</a:t>
            </a:fld>
            <a:endParaRPr lang="zh-TW" altLang="en-US"/>
          </a:p>
        </p:txBody>
      </p:sp>
    </p:spTree>
    <p:extLst>
      <p:ext uri="{BB962C8B-B14F-4D97-AF65-F5344CB8AC3E}">
        <p14:creationId xmlns:p14="http://schemas.microsoft.com/office/powerpoint/2010/main" val="37901117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5659" cy="496411"/>
          </a:xfrm>
          <a:prstGeom prst="rect">
            <a:avLst/>
          </a:prstGeom>
        </p:spPr>
        <p:txBody>
          <a:bodyPr vert="horz" lIns="93177" tIns="46589" rIns="93177" bIns="46589" rtlCol="0"/>
          <a:lstStyle>
            <a:lvl1pPr algn="l">
              <a:defRPr sz="1200"/>
            </a:lvl1pPr>
          </a:lstStyle>
          <a:p>
            <a:endParaRPr lang="zh-TW" altLang="en-US"/>
          </a:p>
        </p:txBody>
      </p:sp>
      <p:sp>
        <p:nvSpPr>
          <p:cNvPr id="3" name="日期版面配置區 2"/>
          <p:cNvSpPr>
            <a:spLocks noGrp="1"/>
          </p:cNvSpPr>
          <p:nvPr>
            <p:ph type="dt" idx="1"/>
          </p:nvPr>
        </p:nvSpPr>
        <p:spPr>
          <a:xfrm>
            <a:off x="3850443" y="0"/>
            <a:ext cx="2945659" cy="496411"/>
          </a:xfrm>
          <a:prstGeom prst="rect">
            <a:avLst/>
          </a:prstGeom>
        </p:spPr>
        <p:txBody>
          <a:bodyPr vert="horz" lIns="93177" tIns="46589" rIns="93177" bIns="46589" rtlCol="0"/>
          <a:lstStyle>
            <a:lvl1pPr algn="r">
              <a:defRPr sz="1200"/>
            </a:lvl1pPr>
          </a:lstStyle>
          <a:p>
            <a:fld id="{2E30601C-112C-402A-A332-6644F08F1164}" type="datetimeFigureOut">
              <a:rPr lang="zh-TW" altLang="en-US" smtClean="0"/>
              <a:pPr/>
              <a:t>2021/6/16</a:t>
            </a:fld>
            <a:endParaRPr lang="zh-TW" altLang="en-US"/>
          </a:p>
        </p:txBody>
      </p:sp>
      <p:sp>
        <p:nvSpPr>
          <p:cNvPr id="4" name="投影片圖像版面配置區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3177" tIns="46589" rIns="93177" bIns="46589" rtlCol="0" anchor="ctr"/>
          <a:lstStyle/>
          <a:p>
            <a:endParaRPr lang="zh-TW" altLang="en-US"/>
          </a:p>
        </p:txBody>
      </p:sp>
      <p:sp>
        <p:nvSpPr>
          <p:cNvPr id="5" name="備忘稿版面配置區 4"/>
          <p:cNvSpPr>
            <a:spLocks noGrp="1"/>
          </p:cNvSpPr>
          <p:nvPr>
            <p:ph type="body" sz="quarter" idx="3"/>
          </p:nvPr>
        </p:nvSpPr>
        <p:spPr>
          <a:xfrm>
            <a:off x="679768" y="4715907"/>
            <a:ext cx="5438140" cy="4467701"/>
          </a:xfrm>
          <a:prstGeom prst="rect">
            <a:avLst/>
          </a:prstGeom>
        </p:spPr>
        <p:txBody>
          <a:bodyPr vert="horz" lIns="93177" tIns="46589" rIns="93177" bIns="46589" rtlCol="0">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6" name="頁尾版面配置區 5"/>
          <p:cNvSpPr>
            <a:spLocks noGrp="1"/>
          </p:cNvSpPr>
          <p:nvPr>
            <p:ph type="ftr" sz="quarter" idx="4"/>
          </p:nvPr>
        </p:nvSpPr>
        <p:spPr>
          <a:xfrm>
            <a:off x="0" y="9430091"/>
            <a:ext cx="2945659" cy="496411"/>
          </a:xfrm>
          <a:prstGeom prst="rect">
            <a:avLst/>
          </a:prstGeom>
        </p:spPr>
        <p:txBody>
          <a:bodyPr vert="horz" lIns="93177" tIns="46589" rIns="93177" bIns="46589"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50443" y="9430091"/>
            <a:ext cx="2945659" cy="496411"/>
          </a:xfrm>
          <a:prstGeom prst="rect">
            <a:avLst/>
          </a:prstGeom>
        </p:spPr>
        <p:txBody>
          <a:bodyPr vert="horz" lIns="93177" tIns="46589" rIns="93177" bIns="46589" rtlCol="0" anchor="b"/>
          <a:lstStyle>
            <a:lvl1pPr algn="r">
              <a:defRPr sz="1200"/>
            </a:lvl1pPr>
          </a:lstStyle>
          <a:p>
            <a:fld id="{6F8D7D0D-7588-4180-A9FA-13354D9FA7E5}" type="slidenum">
              <a:rPr lang="zh-TW" altLang="en-US" smtClean="0"/>
              <a:pPr/>
              <a:t>‹#›</a:t>
            </a:fld>
            <a:endParaRPr lang="zh-TW" altLang="en-US"/>
          </a:p>
        </p:txBody>
      </p:sp>
    </p:spTree>
    <p:extLst>
      <p:ext uri="{BB962C8B-B14F-4D97-AF65-F5344CB8AC3E}">
        <p14:creationId xmlns:p14="http://schemas.microsoft.com/office/powerpoint/2010/main" val="25224561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6147"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en-US"/>
          </a:p>
        </p:txBody>
      </p:sp>
      <p:sp>
        <p:nvSpPr>
          <p:cNvPr id="6148" name="投影片編號版面配置區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A392C6C-07D6-4E7F-A46F-1E833FB93CDF}" type="slidenum">
              <a:rPr lang="zh-TW" altLang="en-US" smtClean="0"/>
              <a:pPr/>
              <a:t>2</a:t>
            </a:fld>
            <a:endParaRPr lang="zh-TW"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a:t>按一下以編輯母片標題樣式</a:t>
            </a:r>
          </a:p>
        </p:txBody>
      </p:sp>
      <p:sp>
        <p:nvSpPr>
          <p:cNvPr id="3" name="副標題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a:t>按一下以編輯母片副標題樣式</a:t>
            </a:r>
          </a:p>
        </p:txBody>
      </p:sp>
      <p:sp>
        <p:nvSpPr>
          <p:cNvPr id="4" name="日期版面配置區 3"/>
          <p:cNvSpPr>
            <a:spLocks noGrp="1"/>
          </p:cNvSpPr>
          <p:nvPr>
            <p:ph type="dt" sz="half" idx="10"/>
          </p:nvPr>
        </p:nvSpPr>
        <p:spPr/>
        <p:txBody>
          <a:bodyPr/>
          <a:lstStyle>
            <a:lvl1pPr>
              <a:defRPr/>
            </a:lvl1pPr>
          </a:lstStyle>
          <a:p>
            <a:pPr>
              <a:defRPr/>
            </a:pPr>
            <a:fld id="{C97752E7-2642-401A-9DDF-9D8BB3DD7A24}" type="datetimeFigureOut">
              <a:rPr lang="zh-TW" altLang="en-US"/>
              <a:pPr>
                <a:defRPr/>
              </a:pPr>
              <a:t>2021/6/16</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83D13E14-601E-46B1-8A93-1A16918973FC}" type="slidenum">
              <a:rPr lang="zh-TW" altLang="en-US"/>
              <a:pPr>
                <a:defRPr/>
              </a:pPr>
              <a:t>‹#›</a:t>
            </a:fld>
            <a:endParaRPr lang="zh-TW"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直排文字版面配置區 2"/>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lvl1pPr>
              <a:defRPr/>
            </a:lvl1pPr>
          </a:lstStyle>
          <a:p>
            <a:pPr>
              <a:defRPr/>
            </a:pPr>
            <a:fld id="{C3BCCE41-C987-45AC-9DDF-434244EE148C}" type="datetimeFigureOut">
              <a:rPr lang="zh-TW" altLang="en-US"/>
              <a:pPr>
                <a:defRPr/>
              </a:pPr>
              <a:t>2021/6/16</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2751B63B-174C-4A9A-BF17-D5FEB1BA97F9}" type="slidenum">
              <a:rPr lang="zh-TW" altLang="en-US"/>
              <a:pPr>
                <a:defRPr/>
              </a:pPr>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lang="zh-TW" altLang="en-US"/>
              <a:t>按一下以編輯母片標題樣式</a:t>
            </a:r>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lvl1pPr>
              <a:defRPr/>
            </a:lvl1pPr>
          </a:lstStyle>
          <a:p>
            <a:pPr>
              <a:defRPr/>
            </a:pPr>
            <a:fld id="{D8CAC97C-D05D-45E4-BCE5-133624DB1673}" type="datetimeFigureOut">
              <a:rPr lang="zh-TW" altLang="en-US"/>
              <a:pPr>
                <a:defRPr/>
              </a:pPr>
              <a:t>2021/6/16</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F26D8E1D-4662-4BCF-B824-AD7695788233}" type="slidenum">
              <a:rPr lang="zh-TW" altLang="en-US"/>
              <a:pPr>
                <a:defRPr/>
              </a:pPr>
              <a:t>‹#›</a:t>
            </a:fld>
            <a:endParaRPr lang="zh-TW"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標題及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文字版面配置區 2"/>
          <p:cNvSpPr>
            <a:spLocks noGrp="1"/>
          </p:cNvSpPr>
          <p:nvPr>
            <p:ph type="body" idx="1"/>
          </p:nvPr>
        </p:nvSpPr>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lvl1pPr>
              <a:defRPr/>
            </a:lvl1pPr>
          </a:lstStyle>
          <a:p>
            <a:pPr>
              <a:defRPr/>
            </a:pPr>
            <a:fld id="{D314BE75-2FF7-4FF5-AAD2-C475D0926F94}" type="datetimeFigureOut">
              <a:rPr lang="zh-TW" altLang="en-US"/>
              <a:pPr>
                <a:defRPr/>
              </a:pPr>
              <a:t>2021/6/16</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0749576C-8AD3-4BED-B1DA-1AB5F5D51288}" type="slidenum">
              <a:rPr lang="zh-TW" altLang="en-US"/>
              <a:pPr>
                <a:defRPr/>
              </a:pPr>
              <a:t>‹#›</a:t>
            </a:fld>
            <a:endParaRPr lang="zh-TW"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idx="1"/>
          </p:nvPr>
        </p:nvSpPr>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10"/>
          </p:nvPr>
        </p:nvSpPr>
        <p:spPr/>
        <p:txBody>
          <a:bodyPr/>
          <a:lstStyle>
            <a:lvl1pPr>
              <a:defRPr/>
            </a:lvl1pPr>
          </a:lstStyle>
          <a:p>
            <a:pPr>
              <a:defRPr/>
            </a:pPr>
            <a:fld id="{A8E2F4CF-1900-4023-842B-C95C45968293}" type="datetimeFigureOut">
              <a:rPr lang="zh-TW" altLang="en-US"/>
              <a:pPr>
                <a:defRPr/>
              </a:pPr>
              <a:t>2021/6/16</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38AA0F30-D6DA-47FC-916B-91D74EC82D1C}" type="slidenum">
              <a:rPr lang="zh-TW" altLang="en-US"/>
              <a:pPr>
                <a:defRPr/>
              </a:pPr>
              <a:t>‹#›</a:t>
            </a:fld>
            <a:endParaRPr lang="zh-TW"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a:t>按一下以編輯母片標題樣式</a:t>
            </a:r>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a:t>按一下以編輯母片文字樣式</a:t>
            </a:r>
          </a:p>
        </p:txBody>
      </p:sp>
      <p:sp>
        <p:nvSpPr>
          <p:cNvPr id="4" name="日期版面配置區 3"/>
          <p:cNvSpPr>
            <a:spLocks noGrp="1"/>
          </p:cNvSpPr>
          <p:nvPr>
            <p:ph type="dt" sz="half" idx="10"/>
          </p:nvPr>
        </p:nvSpPr>
        <p:spPr/>
        <p:txBody>
          <a:bodyPr/>
          <a:lstStyle>
            <a:lvl1pPr>
              <a:defRPr/>
            </a:lvl1pPr>
          </a:lstStyle>
          <a:p>
            <a:pPr>
              <a:defRPr/>
            </a:pPr>
            <a:fld id="{1E933DA5-41D3-4FA8-BBEE-CF8F0F8996FB}" type="datetimeFigureOut">
              <a:rPr lang="zh-TW" altLang="en-US"/>
              <a:pPr>
                <a:defRPr/>
              </a:pPr>
              <a:t>2021/6/16</a:t>
            </a:fld>
            <a:endParaRPr lang="zh-TW" altLang="en-US"/>
          </a:p>
        </p:txBody>
      </p:sp>
      <p:sp>
        <p:nvSpPr>
          <p:cNvPr id="5" name="頁尾版面配置區 4"/>
          <p:cNvSpPr>
            <a:spLocks noGrp="1"/>
          </p:cNvSpPr>
          <p:nvPr>
            <p:ph type="ftr" sz="quarter" idx="11"/>
          </p:nvPr>
        </p:nvSpPr>
        <p:spPr/>
        <p:txBody>
          <a:bodyPr/>
          <a:lstStyle>
            <a:lvl1pPr>
              <a:defRPr/>
            </a:lvl1pPr>
          </a:lstStyle>
          <a:p>
            <a:pPr>
              <a:defRPr/>
            </a:pPr>
            <a:endParaRPr lang="zh-TW" altLang="en-US"/>
          </a:p>
        </p:txBody>
      </p:sp>
      <p:sp>
        <p:nvSpPr>
          <p:cNvPr id="6" name="投影片編號版面配置區 5"/>
          <p:cNvSpPr>
            <a:spLocks noGrp="1"/>
          </p:cNvSpPr>
          <p:nvPr>
            <p:ph type="sldNum" sz="quarter" idx="12"/>
          </p:nvPr>
        </p:nvSpPr>
        <p:spPr/>
        <p:txBody>
          <a:bodyPr/>
          <a:lstStyle>
            <a:lvl1pPr>
              <a:defRPr/>
            </a:lvl1pPr>
          </a:lstStyle>
          <a:p>
            <a:pPr>
              <a:defRPr/>
            </a:pPr>
            <a:fld id="{E27F7F71-F8DA-4BDD-AFA2-B61A56B30339}" type="slidenum">
              <a:rPr lang="zh-TW" altLang="en-US"/>
              <a:pPr>
                <a:defRPr/>
              </a:pPr>
              <a:t>‹#›</a:t>
            </a:fld>
            <a:endParaRPr lang="zh-TW"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日期版面配置區 3"/>
          <p:cNvSpPr>
            <a:spLocks noGrp="1"/>
          </p:cNvSpPr>
          <p:nvPr>
            <p:ph type="dt" sz="half" idx="10"/>
          </p:nvPr>
        </p:nvSpPr>
        <p:spPr/>
        <p:txBody>
          <a:bodyPr/>
          <a:lstStyle>
            <a:lvl1pPr>
              <a:defRPr/>
            </a:lvl1pPr>
          </a:lstStyle>
          <a:p>
            <a:pPr>
              <a:defRPr/>
            </a:pPr>
            <a:fld id="{6861FA8E-F7B3-4A08-B74B-88CD628BB779}" type="datetimeFigureOut">
              <a:rPr lang="zh-TW" altLang="en-US"/>
              <a:pPr>
                <a:defRPr/>
              </a:pPr>
              <a:t>2021/6/16</a:t>
            </a:fld>
            <a:endParaRPr lang="zh-TW" altLang="en-US"/>
          </a:p>
        </p:txBody>
      </p:sp>
      <p:sp>
        <p:nvSpPr>
          <p:cNvPr id="6" name="頁尾版面配置區 4"/>
          <p:cNvSpPr>
            <a:spLocks noGrp="1"/>
          </p:cNvSpPr>
          <p:nvPr>
            <p:ph type="ftr" sz="quarter" idx="11"/>
          </p:nvPr>
        </p:nvSpPr>
        <p:spPr/>
        <p:txBody>
          <a:bodyPr/>
          <a:lstStyle>
            <a:lvl1pPr>
              <a:defRPr/>
            </a:lvl1pPr>
          </a:lstStyle>
          <a:p>
            <a:pPr>
              <a:defRPr/>
            </a:pPr>
            <a:endParaRPr lang="zh-TW" altLang="en-US"/>
          </a:p>
        </p:txBody>
      </p:sp>
      <p:sp>
        <p:nvSpPr>
          <p:cNvPr id="7" name="投影片編號版面配置區 5"/>
          <p:cNvSpPr>
            <a:spLocks noGrp="1"/>
          </p:cNvSpPr>
          <p:nvPr>
            <p:ph type="sldNum" sz="quarter" idx="12"/>
          </p:nvPr>
        </p:nvSpPr>
        <p:spPr/>
        <p:txBody>
          <a:bodyPr/>
          <a:lstStyle>
            <a:lvl1pPr>
              <a:defRPr/>
            </a:lvl1pPr>
          </a:lstStyle>
          <a:p>
            <a:pPr>
              <a:defRPr/>
            </a:pPr>
            <a:fld id="{39734F59-4931-4516-9BDB-9FBF92D8B031}" type="slidenum">
              <a:rPr lang="zh-TW" altLang="en-US"/>
              <a:pPr>
                <a:defRPr/>
              </a:pPr>
              <a:t>‹#›</a:t>
            </a:fld>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a:t>按一下以編輯母片標題樣式</a:t>
            </a:r>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7" name="日期版面配置區 3"/>
          <p:cNvSpPr>
            <a:spLocks noGrp="1"/>
          </p:cNvSpPr>
          <p:nvPr>
            <p:ph type="dt" sz="half" idx="10"/>
          </p:nvPr>
        </p:nvSpPr>
        <p:spPr/>
        <p:txBody>
          <a:bodyPr/>
          <a:lstStyle>
            <a:lvl1pPr>
              <a:defRPr/>
            </a:lvl1pPr>
          </a:lstStyle>
          <a:p>
            <a:pPr>
              <a:defRPr/>
            </a:pPr>
            <a:fld id="{D96E0607-EF5F-41BE-8FDA-F061749E3A60}" type="datetimeFigureOut">
              <a:rPr lang="zh-TW" altLang="en-US"/>
              <a:pPr>
                <a:defRPr/>
              </a:pPr>
              <a:t>2021/6/16</a:t>
            </a:fld>
            <a:endParaRPr lang="zh-TW" altLang="en-US"/>
          </a:p>
        </p:txBody>
      </p:sp>
      <p:sp>
        <p:nvSpPr>
          <p:cNvPr id="8" name="頁尾版面配置區 4"/>
          <p:cNvSpPr>
            <a:spLocks noGrp="1"/>
          </p:cNvSpPr>
          <p:nvPr>
            <p:ph type="ftr" sz="quarter" idx="11"/>
          </p:nvPr>
        </p:nvSpPr>
        <p:spPr/>
        <p:txBody>
          <a:bodyPr/>
          <a:lstStyle>
            <a:lvl1pPr>
              <a:defRPr/>
            </a:lvl1pPr>
          </a:lstStyle>
          <a:p>
            <a:pPr>
              <a:defRPr/>
            </a:pPr>
            <a:endParaRPr lang="zh-TW" altLang="en-US"/>
          </a:p>
        </p:txBody>
      </p:sp>
      <p:sp>
        <p:nvSpPr>
          <p:cNvPr id="9" name="投影片編號版面配置區 5"/>
          <p:cNvSpPr>
            <a:spLocks noGrp="1"/>
          </p:cNvSpPr>
          <p:nvPr>
            <p:ph type="sldNum" sz="quarter" idx="12"/>
          </p:nvPr>
        </p:nvSpPr>
        <p:spPr/>
        <p:txBody>
          <a:bodyPr/>
          <a:lstStyle>
            <a:lvl1pPr>
              <a:defRPr/>
            </a:lvl1pPr>
          </a:lstStyle>
          <a:p>
            <a:pPr>
              <a:defRPr/>
            </a:pPr>
            <a:fld id="{A77F9E95-0935-416C-90A0-FBBD1470BD34}" type="slidenum">
              <a:rPr lang="zh-TW" altLang="en-US"/>
              <a:pPr>
                <a:defRPr/>
              </a:pPr>
              <a:t>‹#›</a:t>
            </a:fld>
            <a:endParaRPr lang="zh-TW"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p>
        </p:txBody>
      </p:sp>
      <p:sp>
        <p:nvSpPr>
          <p:cNvPr id="3" name="日期版面配置區 3"/>
          <p:cNvSpPr>
            <a:spLocks noGrp="1"/>
          </p:cNvSpPr>
          <p:nvPr>
            <p:ph type="dt" sz="half" idx="10"/>
          </p:nvPr>
        </p:nvSpPr>
        <p:spPr/>
        <p:txBody>
          <a:bodyPr/>
          <a:lstStyle>
            <a:lvl1pPr>
              <a:defRPr/>
            </a:lvl1pPr>
          </a:lstStyle>
          <a:p>
            <a:pPr>
              <a:defRPr/>
            </a:pPr>
            <a:fld id="{FBC4F5AE-5174-4A2C-9426-B21DFD8F869C}" type="datetimeFigureOut">
              <a:rPr lang="zh-TW" altLang="en-US"/>
              <a:pPr>
                <a:defRPr/>
              </a:pPr>
              <a:t>2021/6/16</a:t>
            </a:fld>
            <a:endParaRPr lang="zh-TW" altLang="en-US"/>
          </a:p>
        </p:txBody>
      </p:sp>
      <p:sp>
        <p:nvSpPr>
          <p:cNvPr id="4" name="頁尾版面配置區 4"/>
          <p:cNvSpPr>
            <a:spLocks noGrp="1"/>
          </p:cNvSpPr>
          <p:nvPr>
            <p:ph type="ftr" sz="quarter" idx="11"/>
          </p:nvPr>
        </p:nvSpPr>
        <p:spPr/>
        <p:txBody>
          <a:bodyPr/>
          <a:lstStyle>
            <a:lvl1pPr>
              <a:defRPr/>
            </a:lvl1pPr>
          </a:lstStyle>
          <a:p>
            <a:pPr>
              <a:defRPr/>
            </a:pPr>
            <a:endParaRPr lang="zh-TW" altLang="en-US"/>
          </a:p>
        </p:txBody>
      </p:sp>
      <p:sp>
        <p:nvSpPr>
          <p:cNvPr id="5" name="投影片編號版面配置區 5"/>
          <p:cNvSpPr>
            <a:spLocks noGrp="1"/>
          </p:cNvSpPr>
          <p:nvPr>
            <p:ph type="sldNum" sz="quarter" idx="12"/>
          </p:nvPr>
        </p:nvSpPr>
        <p:spPr/>
        <p:txBody>
          <a:bodyPr/>
          <a:lstStyle>
            <a:lvl1pPr>
              <a:defRPr/>
            </a:lvl1pPr>
          </a:lstStyle>
          <a:p>
            <a:pPr>
              <a:defRPr/>
            </a:pPr>
            <a:fld id="{A601A665-8C85-4554-9DB9-59C173B8B0C3}" type="slidenum">
              <a:rPr lang="zh-TW" altLang="en-US"/>
              <a:pPr>
                <a:defRPr/>
              </a:pPr>
              <a:t>‹#›</a:t>
            </a:fld>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3"/>
          <p:cNvSpPr>
            <a:spLocks noGrp="1"/>
          </p:cNvSpPr>
          <p:nvPr>
            <p:ph type="dt" sz="half" idx="10"/>
          </p:nvPr>
        </p:nvSpPr>
        <p:spPr/>
        <p:txBody>
          <a:bodyPr/>
          <a:lstStyle>
            <a:lvl1pPr>
              <a:defRPr/>
            </a:lvl1pPr>
          </a:lstStyle>
          <a:p>
            <a:pPr>
              <a:defRPr/>
            </a:pPr>
            <a:fld id="{55419704-8102-4CF6-B1C2-07E039FA785F}" type="datetimeFigureOut">
              <a:rPr lang="zh-TW" altLang="en-US"/>
              <a:pPr>
                <a:defRPr/>
              </a:pPr>
              <a:t>2021/6/16</a:t>
            </a:fld>
            <a:endParaRPr lang="zh-TW" altLang="en-US"/>
          </a:p>
        </p:txBody>
      </p:sp>
      <p:sp>
        <p:nvSpPr>
          <p:cNvPr id="3" name="頁尾版面配置區 4"/>
          <p:cNvSpPr>
            <a:spLocks noGrp="1"/>
          </p:cNvSpPr>
          <p:nvPr>
            <p:ph type="ftr" sz="quarter" idx="11"/>
          </p:nvPr>
        </p:nvSpPr>
        <p:spPr/>
        <p:txBody>
          <a:bodyPr/>
          <a:lstStyle>
            <a:lvl1pPr>
              <a:defRPr/>
            </a:lvl1pPr>
          </a:lstStyle>
          <a:p>
            <a:pPr>
              <a:defRPr/>
            </a:pPr>
            <a:endParaRPr lang="zh-TW" altLang="en-US"/>
          </a:p>
        </p:txBody>
      </p:sp>
      <p:sp>
        <p:nvSpPr>
          <p:cNvPr id="4" name="投影片編號版面配置區 5"/>
          <p:cNvSpPr>
            <a:spLocks noGrp="1"/>
          </p:cNvSpPr>
          <p:nvPr>
            <p:ph type="sldNum" sz="quarter" idx="12"/>
          </p:nvPr>
        </p:nvSpPr>
        <p:spPr/>
        <p:txBody>
          <a:bodyPr/>
          <a:lstStyle>
            <a:lvl1pPr>
              <a:defRPr/>
            </a:lvl1pPr>
          </a:lstStyle>
          <a:p>
            <a:pPr>
              <a:defRPr/>
            </a:pPr>
            <a:fld id="{DF7A8C6B-C7F9-44CC-9512-30A99B1E2C69}" type="slidenum">
              <a:rPr lang="zh-TW" altLang="en-US"/>
              <a:pPr>
                <a:defRPr/>
              </a:pPr>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a:t>按一下以編輯母片標題樣式</a:t>
            </a:r>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
        <p:nvSpPr>
          <p:cNvPr id="5" name="日期版面配置區 3"/>
          <p:cNvSpPr>
            <a:spLocks noGrp="1"/>
          </p:cNvSpPr>
          <p:nvPr>
            <p:ph type="dt" sz="half" idx="10"/>
          </p:nvPr>
        </p:nvSpPr>
        <p:spPr/>
        <p:txBody>
          <a:bodyPr/>
          <a:lstStyle>
            <a:lvl1pPr>
              <a:defRPr/>
            </a:lvl1pPr>
          </a:lstStyle>
          <a:p>
            <a:pPr>
              <a:defRPr/>
            </a:pPr>
            <a:fld id="{AFD2B3A0-C976-4748-8400-C801B62FE942}" type="datetimeFigureOut">
              <a:rPr lang="zh-TW" altLang="en-US"/>
              <a:pPr>
                <a:defRPr/>
              </a:pPr>
              <a:t>2021/6/16</a:t>
            </a:fld>
            <a:endParaRPr lang="zh-TW" altLang="en-US"/>
          </a:p>
        </p:txBody>
      </p:sp>
      <p:sp>
        <p:nvSpPr>
          <p:cNvPr id="6" name="頁尾版面配置區 4"/>
          <p:cNvSpPr>
            <a:spLocks noGrp="1"/>
          </p:cNvSpPr>
          <p:nvPr>
            <p:ph type="ftr" sz="quarter" idx="11"/>
          </p:nvPr>
        </p:nvSpPr>
        <p:spPr/>
        <p:txBody>
          <a:bodyPr/>
          <a:lstStyle>
            <a:lvl1pPr>
              <a:defRPr/>
            </a:lvl1pPr>
          </a:lstStyle>
          <a:p>
            <a:pPr>
              <a:defRPr/>
            </a:pPr>
            <a:endParaRPr lang="zh-TW" altLang="en-US"/>
          </a:p>
        </p:txBody>
      </p:sp>
      <p:sp>
        <p:nvSpPr>
          <p:cNvPr id="7" name="投影片編號版面配置區 5"/>
          <p:cNvSpPr>
            <a:spLocks noGrp="1"/>
          </p:cNvSpPr>
          <p:nvPr>
            <p:ph type="sldNum" sz="quarter" idx="12"/>
          </p:nvPr>
        </p:nvSpPr>
        <p:spPr/>
        <p:txBody>
          <a:bodyPr/>
          <a:lstStyle>
            <a:lvl1pPr>
              <a:defRPr/>
            </a:lvl1pPr>
          </a:lstStyle>
          <a:p>
            <a:pPr>
              <a:defRPr/>
            </a:pPr>
            <a:fld id="{EE4491D8-BAE1-4DC0-AE8C-6F97E122EFFA}" type="slidenum">
              <a:rPr lang="zh-TW" altLang="en-US"/>
              <a:pPr>
                <a:defRPr/>
              </a:pPr>
              <a:t>‹#›</a:t>
            </a:fld>
            <a:endParaRPr lang="zh-TW"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a:t>按一下以編輯母片標題樣式</a:t>
            </a:r>
          </a:p>
        </p:txBody>
      </p:sp>
      <p:sp>
        <p:nvSpPr>
          <p:cNvPr id="3" name="圖片版面配置區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TW" altLang="en-US" noProof="0"/>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
        <p:nvSpPr>
          <p:cNvPr id="5" name="日期版面配置區 3"/>
          <p:cNvSpPr>
            <a:spLocks noGrp="1"/>
          </p:cNvSpPr>
          <p:nvPr>
            <p:ph type="dt" sz="half" idx="10"/>
          </p:nvPr>
        </p:nvSpPr>
        <p:spPr/>
        <p:txBody>
          <a:bodyPr/>
          <a:lstStyle>
            <a:lvl1pPr>
              <a:defRPr/>
            </a:lvl1pPr>
          </a:lstStyle>
          <a:p>
            <a:pPr>
              <a:defRPr/>
            </a:pPr>
            <a:fld id="{2A6D19C8-7633-4DDD-8C0A-EBCA72206724}" type="datetimeFigureOut">
              <a:rPr lang="zh-TW" altLang="en-US"/>
              <a:pPr>
                <a:defRPr/>
              </a:pPr>
              <a:t>2021/6/16</a:t>
            </a:fld>
            <a:endParaRPr lang="zh-TW" altLang="en-US"/>
          </a:p>
        </p:txBody>
      </p:sp>
      <p:sp>
        <p:nvSpPr>
          <p:cNvPr id="6" name="頁尾版面配置區 4"/>
          <p:cNvSpPr>
            <a:spLocks noGrp="1"/>
          </p:cNvSpPr>
          <p:nvPr>
            <p:ph type="ftr" sz="quarter" idx="11"/>
          </p:nvPr>
        </p:nvSpPr>
        <p:spPr/>
        <p:txBody>
          <a:bodyPr/>
          <a:lstStyle>
            <a:lvl1pPr>
              <a:defRPr/>
            </a:lvl1pPr>
          </a:lstStyle>
          <a:p>
            <a:pPr>
              <a:defRPr/>
            </a:pPr>
            <a:endParaRPr lang="zh-TW" altLang="en-US"/>
          </a:p>
        </p:txBody>
      </p:sp>
      <p:sp>
        <p:nvSpPr>
          <p:cNvPr id="7" name="投影片編號版面配置區 5"/>
          <p:cNvSpPr>
            <a:spLocks noGrp="1"/>
          </p:cNvSpPr>
          <p:nvPr>
            <p:ph type="sldNum" sz="quarter" idx="12"/>
          </p:nvPr>
        </p:nvSpPr>
        <p:spPr/>
        <p:txBody>
          <a:bodyPr/>
          <a:lstStyle>
            <a:lvl1pPr>
              <a:defRPr/>
            </a:lvl1pPr>
          </a:lstStyle>
          <a:p>
            <a:pPr>
              <a:defRPr/>
            </a:pPr>
            <a:fld id="{705A4344-5A9B-40CB-B3AB-162745975F7C}" type="slidenum">
              <a:rPr lang="zh-TW" altLang="en-US"/>
              <a:pPr>
                <a:defRPr/>
              </a:pPr>
              <a:t>‹#›</a:t>
            </a:fld>
            <a:endParaRPr lang="zh-TW"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標題版面配置區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TW" altLang="en-US"/>
              <a:t>按一下以編輯母片標題樣式</a:t>
            </a:r>
          </a:p>
        </p:txBody>
      </p:sp>
      <p:sp>
        <p:nvSpPr>
          <p:cNvPr id="1027" name="文字版面配置區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kumimoji="0" sz="1200" smtClean="0">
                <a:solidFill>
                  <a:schemeClr val="tx1">
                    <a:tint val="75000"/>
                  </a:schemeClr>
                </a:solidFill>
                <a:latin typeface="+mn-lt"/>
                <a:ea typeface="+mn-ea"/>
              </a:defRPr>
            </a:lvl1pPr>
          </a:lstStyle>
          <a:p>
            <a:pPr>
              <a:defRPr/>
            </a:pPr>
            <a:fld id="{22FAA525-4E3F-445E-9E6E-60C1498288EE}" type="datetimeFigureOut">
              <a:rPr lang="zh-TW" altLang="en-US"/>
              <a:pPr>
                <a:defRPr/>
              </a:pPr>
              <a:t>2021/6/16</a:t>
            </a:fld>
            <a:endParaRPr lang="zh-TW" altLang="en-US"/>
          </a:p>
        </p:txBody>
      </p:sp>
      <p:sp>
        <p:nvSpPr>
          <p:cNvPr id="5" name="頁尾版面配置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kumimoji="0" sz="1200" smtClean="0">
                <a:solidFill>
                  <a:schemeClr val="tx1">
                    <a:tint val="75000"/>
                  </a:schemeClr>
                </a:solidFill>
                <a:latin typeface="+mn-lt"/>
                <a:ea typeface="+mn-ea"/>
              </a:defRPr>
            </a:lvl1pPr>
          </a:lstStyle>
          <a:p>
            <a:pPr>
              <a:defRPr/>
            </a:pPr>
            <a:endParaRPr lang="zh-TW" altLang="en-US"/>
          </a:p>
        </p:txBody>
      </p:sp>
      <p:sp>
        <p:nvSpPr>
          <p:cNvPr id="6" name="投影片編號版面配置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kumimoji="0" sz="1200" smtClean="0">
                <a:solidFill>
                  <a:schemeClr val="tx1">
                    <a:tint val="75000"/>
                  </a:schemeClr>
                </a:solidFill>
                <a:latin typeface="+mn-lt"/>
                <a:ea typeface="+mn-ea"/>
              </a:defRPr>
            </a:lvl1pPr>
          </a:lstStyle>
          <a:p>
            <a:pPr>
              <a:defRPr/>
            </a:pPr>
            <a:fld id="{EBA2F934-26C1-4442-8F11-5173DB53F0A5}" type="slidenum">
              <a:rPr lang="zh-TW" altLang="en-US"/>
              <a:pPr>
                <a:defRPr/>
              </a:pPr>
              <a:t>‹#›</a:t>
            </a:fld>
            <a:endParaRPr lang="zh-TW"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新細明體" pitchFamily="18" charset="-120"/>
        </a:defRPr>
      </a:lvl2pPr>
      <a:lvl3pPr algn="ctr" rtl="0" fontAlgn="base">
        <a:spcBef>
          <a:spcPct val="0"/>
        </a:spcBef>
        <a:spcAft>
          <a:spcPct val="0"/>
        </a:spcAft>
        <a:defRPr sz="4400">
          <a:solidFill>
            <a:schemeClr val="tx1"/>
          </a:solidFill>
          <a:latin typeface="Calibri" pitchFamily="34" charset="0"/>
          <a:ea typeface="新細明體" pitchFamily="18" charset="-120"/>
        </a:defRPr>
      </a:lvl3pPr>
      <a:lvl4pPr algn="ctr" rtl="0" fontAlgn="base">
        <a:spcBef>
          <a:spcPct val="0"/>
        </a:spcBef>
        <a:spcAft>
          <a:spcPct val="0"/>
        </a:spcAft>
        <a:defRPr sz="4400">
          <a:solidFill>
            <a:schemeClr val="tx1"/>
          </a:solidFill>
          <a:latin typeface="Calibri" pitchFamily="34" charset="0"/>
          <a:ea typeface="新細明體" pitchFamily="18" charset="-120"/>
        </a:defRPr>
      </a:lvl4pPr>
      <a:lvl5pPr algn="ctr" rtl="0" fontAlgn="base">
        <a:spcBef>
          <a:spcPct val="0"/>
        </a:spcBef>
        <a:spcAft>
          <a:spcPct val="0"/>
        </a:spcAft>
        <a:defRPr sz="4400">
          <a:solidFill>
            <a:schemeClr val="tx1"/>
          </a:solidFill>
          <a:latin typeface="Calibri" pitchFamily="34" charset="0"/>
          <a:ea typeface="新細明體" pitchFamily="18" charset="-120"/>
        </a:defRPr>
      </a:lvl5pPr>
      <a:lvl6pPr marL="457200" algn="ctr" rtl="0" fontAlgn="base">
        <a:spcBef>
          <a:spcPct val="0"/>
        </a:spcBef>
        <a:spcAft>
          <a:spcPct val="0"/>
        </a:spcAft>
        <a:defRPr sz="4400">
          <a:solidFill>
            <a:schemeClr val="tx1"/>
          </a:solidFill>
          <a:latin typeface="Calibri" pitchFamily="34" charset="0"/>
          <a:ea typeface="新細明體" pitchFamily="18" charset="-120"/>
        </a:defRPr>
      </a:lvl6pPr>
      <a:lvl7pPr marL="914400" algn="ctr" rtl="0" fontAlgn="base">
        <a:spcBef>
          <a:spcPct val="0"/>
        </a:spcBef>
        <a:spcAft>
          <a:spcPct val="0"/>
        </a:spcAft>
        <a:defRPr sz="4400">
          <a:solidFill>
            <a:schemeClr val="tx1"/>
          </a:solidFill>
          <a:latin typeface="Calibri" pitchFamily="34" charset="0"/>
          <a:ea typeface="新細明體" pitchFamily="18" charset="-120"/>
        </a:defRPr>
      </a:lvl7pPr>
      <a:lvl8pPr marL="1371600" algn="ctr" rtl="0" fontAlgn="base">
        <a:spcBef>
          <a:spcPct val="0"/>
        </a:spcBef>
        <a:spcAft>
          <a:spcPct val="0"/>
        </a:spcAft>
        <a:defRPr sz="4400">
          <a:solidFill>
            <a:schemeClr val="tx1"/>
          </a:solidFill>
          <a:latin typeface="Calibri" pitchFamily="34" charset="0"/>
          <a:ea typeface="新細明體" pitchFamily="18" charset="-120"/>
        </a:defRPr>
      </a:lvl8pPr>
      <a:lvl9pPr marL="1828800" algn="ctr" rtl="0" fontAlgn="base">
        <a:spcBef>
          <a:spcPct val="0"/>
        </a:spcBef>
        <a:spcAft>
          <a:spcPct val="0"/>
        </a:spcAft>
        <a:defRPr sz="4400">
          <a:solidFill>
            <a:schemeClr val="tx1"/>
          </a:solidFill>
          <a:latin typeface="Calibri" pitchFamily="34" charset="0"/>
          <a:ea typeface="新細明體" pitchFamily="18" charset="-12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rtlCol="0">
            <a:normAutofit/>
          </a:bodyPr>
          <a:lstStyle/>
          <a:p>
            <a:pPr fontAlgn="auto">
              <a:spcAft>
                <a:spcPts val="0"/>
              </a:spcAft>
              <a:defRPr/>
            </a:pPr>
            <a:r>
              <a:rPr lang="zh-TW" altLang="en-US" b="1" kern="2600" dirty="0">
                <a:latin typeface="Times New Roman"/>
                <a:ea typeface="標楷體"/>
              </a:rPr>
              <a:t>簡報注意事項</a:t>
            </a:r>
          </a:p>
        </p:txBody>
      </p:sp>
      <p:sp>
        <p:nvSpPr>
          <p:cNvPr id="3" name="文字版面配置區 2"/>
          <p:cNvSpPr>
            <a:spLocks noGrp="1"/>
          </p:cNvSpPr>
          <p:nvPr>
            <p:ph type="body" idx="1"/>
          </p:nvPr>
        </p:nvSpPr>
        <p:spPr/>
        <p:txBody>
          <a:bodyPr rtlCol="0">
            <a:normAutofit fontScale="92500" lnSpcReduction="10000"/>
          </a:bodyPr>
          <a:lstStyle/>
          <a:p>
            <a:pPr fontAlgn="auto">
              <a:spcAft>
                <a:spcPts val="0"/>
              </a:spcAft>
              <a:buFont typeface="Arial" pitchFamily="34" charset="0"/>
              <a:buChar char="•"/>
              <a:defRPr/>
            </a:pPr>
            <a:r>
              <a:rPr lang="zh-TW" altLang="en-US" kern="100" dirty="0">
                <a:latin typeface="Times New Roman"/>
                <a:ea typeface="標楷體"/>
              </a:rPr>
              <a:t>簡報資料請準備</a:t>
            </a:r>
            <a:r>
              <a:rPr lang="en-US" altLang="zh-TW" kern="100" dirty="0">
                <a:latin typeface="Times New Roman"/>
                <a:ea typeface="標楷體"/>
              </a:rPr>
              <a:t>15</a:t>
            </a:r>
            <a:r>
              <a:rPr lang="zh-TW" altLang="en-US" kern="100" dirty="0">
                <a:latin typeface="Times New Roman"/>
                <a:ea typeface="標楷體"/>
              </a:rPr>
              <a:t>份。</a:t>
            </a:r>
          </a:p>
          <a:p>
            <a:pPr fontAlgn="auto">
              <a:spcAft>
                <a:spcPts val="0"/>
              </a:spcAft>
              <a:buFont typeface="Arial" pitchFamily="34" charset="0"/>
              <a:buChar char="•"/>
              <a:defRPr/>
            </a:pPr>
            <a:r>
              <a:rPr lang="zh-TW" altLang="en-US" kern="100" dirty="0">
                <a:latin typeface="Times New Roman"/>
                <a:ea typeface="標楷體"/>
              </a:rPr>
              <a:t>請安排計畫主持人及業界代表進行簡報。</a:t>
            </a:r>
          </a:p>
          <a:p>
            <a:pPr fontAlgn="auto">
              <a:spcAft>
                <a:spcPts val="0"/>
              </a:spcAft>
              <a:buFont typeface="Arial" pitchFamily="34" charset="0"/>
              <a:buChar char="•"/>
              <a:defRPr/>
            </a:pPr>
            <a:r>
              <a:rPr lang="zh-TW" altLang="en-US" kern="100" dirty="0">
                <a:latin typeface="Times New Roman"/>
                <a:ea typeface="標楷體"/>
              </a:rPr>
              <a:t>簡報標題及重點處請加粗，每張簡報內容盡量以圖表配合說明，請摘要重點敘述說明。</a:t>
            </a:r>
          </a:p>
          <a:p>
            <a:pPr fontAlgn="auto">
              <a:spcAft>
                <a:spcPts val="0"/>
              </a:spcAft>
              <a:buFont typeface="Arial" pitchFamily="34" charset="0"/>
              <a:buChar char="•"/>
              <a:defRPr/>
            </a:pPr>
            <a:r>
              <a:rPr lang="zh-TW" altLang="en-US" kern="100" dirty="0">
                <a:latin typeface="Times New Roman"/>
                <a:ea typeface="標楷體"/>
              </a:rPr>
              <a:t>簡報內容重點：</a:t>
            </a:r>
          </a:p>
          <a:p>
            <a:pPr marL="457200" lvl="1" indent="0" fontAlgn="auto">
              <a:spcAft>
                <a:spcPts val="0"/>
              </a:spcAft>
              <a:buNone/>
              <a:defRPr/>
            </a:pPr>
            <a:r>
              <a:rPr lang="zh-TW" altLang="zh-TW" dirty="0">
                <a:latin typeface="標楷體" panose="03000509000000000000" pitchFamily="65" charset="-120"/>
                <a:ea typeface="標楷體" panose="03000509000000000000" pitchFamily="65" charset="-120"/>
              </a:rPr>
              <a:t>價創</a:t>
            </a:r>
            <a:r>
              <a:rPr lang="en-US" altLang="zh-TW" dirty="0">
                <a:latin typeface="標楷體" panose="03000509000000000000" pitchFamily="65" charset="-120"/>
                <a:ea typeface="標楷體" panose="03000509000000000000" pitchFamily="65" charset="-120"/>
              </a:rPr>
              <a:t>2.0</a:t>
            </a:r>
            <a:r>
              <a:rPr lang="zh-TW" altLang="zh-TW" dirty="0">
                <a:latin typeface="標楷體" panose="03000509000000000000" pitchFamily="65" charset="-120"/>
                <a:ea typeface="標楷體" panose="03000509000000000000" pitchFamily="65" charset="-120"/>
              </a:rPr>
              <a:t>計畫結案前</a:t>
            </a:r>
            <a:r>
              <a:rPr lang="zh-TW" altLang="en-US" dirty="0">
                <a:latin typeface="標楷體" panose="03000509000000000000" pitchFamily="65" charset="-120"/>
                <a:ea typeface="標楷體" panose="03000509000000000000" pitchFamily="65" charset="-120"/>
              </a:rPr>
              <a:t>須促成</a:t>
            </a: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培育</a:t>
            </a:r>
            <a:r>
              <a:rPr lang="zh-TW" altLang="zh-TW" dirty="0">
                <a:latin typeface="標楷體" panose="03000509000000000000" pitchFamily="65" charset="-120"/>
                <a:ea typeface="標楷體" panose="03000509000000000000" pitchFamily="65" charset="-120"/>
              </a:rPr>
              <a:t>新創</a:t>
            </a:r>
            <a:r>
              <a:rPr lang="zh-TW" altLang="en-US" dirty="0">
                <a:latin typeface="標楷體" panose="03000509000000000000" pitchFamily="65" charset="-120"/>
                <a:ea typeface="標楷體" panose="03000509000000000000" pitchFamily="65" charset="-120"/>
              </a:rPr>
              <a:t>公司</a:t>
            </a:r>
            <a:r>
              <a:rPr lang="zh-TW" altLang="zh-TW" dirty="0">
                <a:latin typeface="標楷體" panose="03000509000000000000" pitchFamily="65" charset="-120"/>
                <a:ea typeface="標楷體" panose="03000509000000000000" pitchFamily="65" charset="-120"/>
              </a:rPr>
              <a:t>，故</a:t>
            </a:r>
            <a:r>
              <a:rPr lang="zh-TW" altLang="zh-TW" b="1" u="sng" dirty="0">
                <a:latin typeface="標楷體" panose="03000509000000000000" pitchFamily="65" charset="-120"/>
                <a:ea typeface="標楷體" panose="03000509000000000000" pitchFamily="65" charset="-120"/>
              </a:rPr>
              <a:t>如何開展</a:t>
            </a:r>
            <a:r>
              <a:rPr lang="zh-TW" altLang="en-US" b="1" u="sng" dirty="0">
                <a:latin typeface="標楷體" panose="03000509000000000000" pitchFamily="65" charset="-120"/>
                <a:ea typeface="標楷體" panose="03000509000000000000" pitchFamily="65" charset="-120"/>
              </a:rPr>
              <a:t>新創公司</a:t>
            </a:r>
            <a:r>
              <a:rPr lang="zh-TW" altLang="zh-TW" b="1" u="sng" dirty="0">
                <a:latin typeface="標楷體" panose="03000509000000000000" pitchFamily="65" charset="-120"/>
                <a:ea typeface="標楷體" panose="03000509000000000000" pitchFamily="65" charset="-120"/>
              </a:rPr>
              <a:t>之商業模式與資源布局為計畫審查主要重點，請申請單位勿僅以技術開發思維撰擬構想審查簡報</a:t>
            </a:r>
            <a:r>
              <a:rPr lang="zh-TW" altLang="zh-TW" dirty="0">
                <a:latin typeface="標楷體" panose="03000509000000000000" pitchFamily="65" charset="-120"/>
                <a:ea typeface="標楷體" panose="03000509000000000000" pitchFamily="65" charset="-120"/>
              </a:rPr>
              <a:t>，簡報應特別多頁說明凸顯布局新創事業作法，以使審查委員</a:t>
            </a:r>
            <a:r>
              <a:rPr lang="zh-TW" altLang="en-US" dirty="0">
                <a:latin typeface="標楷體" panose="03000509000000000000" pitchFamily="65" charset="-120"/>
                <a:ea typeface="標楷體" panose="03000509000000000000" pitchFamily="65" charset="-120"/>
              </a:rPr>
              <a:t>確認</a:t>
            </a:r>
            <a:r>
              <a:rPr lang="zh-TW" altLang="zh-TW" dirty="0">
                <a:latin typeface="標楷體" panose="03000509000000000000" pitchFamily="65" charset="-120"/>
                <a:ea typeface="標楷體" panose="03000509000000000000" pitchFamily="65" charset="-120"/>
              </a:rPr>
              <a:t>該技術事業化可行性</a:t>
            </a:r>
            <a:r>
              <a:rPr lang="zh-TW" altLang="en-US" dirty="0">
                <a:latin typeface="標楷體" panose="03000509000000000000" pitchFamily="65" charset="-120"/>
                <a:ea typeface="標楷體" panose="03000509000000000000" pitchFamily="65" charset="-120"/>
              </a:rPr>
              <a:t>。</a:t>
            </a:r>
            <a:endParaRPr lang="zh-TW" altLang="en-US" kern="100" dirty="0">
              <a:latin typeface="標楷體" panose="03000509000000000000" pitchFamily="65" charset="-120"/>
              <a:ea typeface="標楷體" panose="03000509000000000000" pitchFamily="65" charset="-12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44624"/>
            <a:ext cx="8229600" cy="1143000"/>
          </a:xfrm>
        </p:spPr>
        <p:txBody>
          <a:bodyPr/>
          <a:lstStyle/>
          <a:p>
            <a:r>
              <a:rPr lang="zh-TW" altLang="en-US" b="1" dirty="0">
                <a:latin typeface="標楷體" panose="03000509000000000000" pitchFamily="65" charset="-120"/>
                <a:ea typeface="標楷體" panose="03000509000000000000" pitchFamily="65" charset="-120"/>
              </a:rPr>
              <a:t>新創公司營運規劃</a:t>
            </a:r>
            <a:r>
              <a:rPr lang="en-US" altLang="zh-TW" b="1" dirty="0">
                <a:latin typeface="標楷體" panose="03000509000000000000" pitchFamily="65" charset="-120"/>
                <a:ea typeface="標楷體" panose="03000509000000000000" pitchFamily="65" charset="-120"/>
              </a:rPr>
              <a:t>-</a:t>
            </a:r>
            <a:r>
              <a:rPr lang="zh-TW" altLang="en-US" sz="3200" b="1" dirty="0">
                <a:latin typeface="標楷體" panose="03000509000000000000" pitchFamily="65" charset="-120"/>
                <a:ea typeface="標楷體" panose="03000509000000000000" pitchFamily="65" charset="-120"/>
              </a:rPr>
              <a:t>行銷</a:t>
            </a:r>
            <a:r>
              <a:rPr lang="en-US" altLang="zh-TW" sz="3200" b="1" dirty="0">
                <a:latin typeface="標楷體" panose="03000509000000000000" pitchFamily="65" charset="-120"/>
                <a:ea typeface="標楷體" panose="03000509000000000000" pitchFamily="65" charset="-120"/>
              </a:rPr>
              <a:t>/</a:t>
            </a:r>
            <a:r>
              <a:rPr lang="zh-TW" altLang="en-US" sz="3200" b="1" dirty="0">
                <a:latin typeface="標楷體" panose="03000509000000000000" pitchFamily="65" charset="-120"/>
                <a:ea typeface="標楷體" panose="03000509000000000000" pitchFamily="65" charset="-120"/>
              </a:rPr>
              <a:t>智財</a:t>
            </a:r>
          </a:p>
        </p:txBody>
      </p:sp>
      <p:sp>
        <p:nvSpPr>
          <p:cNvPr id="3" name="文字版面配置區 2"/>
          <p:cNvSpPr>
            <a:spLocks noGrp="1"/>
          </p:cNvSpPr>
          <p:nvPr>
            <p:ph type="body" idx="1"/>
          </p:nvPr>
        </p:nvSpPr>
        <p:spPr>
          <a:xfrm>
            <a:off x="251520" y="1124744"/>
            <a:ext cx="8712968" cy="4525963"/>
          </a:xfrm>
        </p:spPr>
        <p:txBody>
          <a:bodyPr/>
          <a:lstStyle/>
          <a:p>
            <a:r>
              <a:rPr lang="zh-TW" altLang="zh-TW" kern="100" dirty="0">
                <a:solidFill>
                  <a:srgbClr val="000000"/>
                </a:solidFill>
                <a:effectLst/>
                <a:latin typeface="Times New Roman" panose="02020603050405020304" pitchFamily="18" charset="0"/>
                <a:ea typeface="標楷體" panose="03000509000000000000" pitchFamily="65" charset="-120"/>
              </a:rPr>
              <a:t>行銷規劃</a:t>
            </a:r>
            <a:r>
              <a:rPr lang="zh-TW" altLang="zh-TW" sz="2800" kern="100" dirty="0">
                <a:solidFill>
                  <a:srgbClr val="000000"/>
                </a:solidFill>
                <a:effectLst/>
                <a:latin typeface="Times New Roman" panose="02020603050405020304" pitchFamily="18" charset="0"/>
                <a:ea typeface="標楷體" panose="03000509000000000000" pitchFamily="65" charset="-120"/>
              </a:rPr>
              <a:t>（通路規劃、定價策略、國際布局等）</a:t>
            </a:r>
            <a:endParaRPr lang="en-US" altLang="zh-TW" sz="2800" kern="100" dirty="0">
              <a:solidFill>
                <a:srgbClr val="000000"/>
              </a:solidFill>
              <a:effectLst/>
              <a:latin typeface="Times New Roman" panose="02020603050405020304" pitchFamily="18" charset="0"/>
              <a:ea typeface="標楷體" panose="03000509000000000000" pitchFamily="65" charset="-120"/>
            </a:endParaRPr>
          </a:p>
          <a:p>
            <a:r>
              <a:rPr lang="zh-TW" altLang="zh-TW" kern="100"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智財規劃</a:t>
            </a:r>
            <a:r>
              <a:rPr lang="zh-TW" altLang="zh-TW" sz="2800" kern="100"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（智財布局策略，如國內、外專利布局規劃等）</a:t>
            </a:r>
            <a:endParaRPr lang="en-US" altLang="zh-TW" sz="2800" dirty="0">
              <a:latin typeface="標楷體" panose="03000509000000000000" pitchFamily="65" charset="-120"/>
              <a:ea typeface="標楷體" panose="03000509000000000000" pitchFamily="65" charset="-120"/>
            </a:endParaRPr>
          </a:p>
          <a:p>
            <a:r>
              <a:rPr lang="zh-TW" altLang="en-US" dirty="0">
                <a:latin typeface="標楷體" panose="03000509000000000000" pitchFamily="65" charset="-120"/>
                <a:ea typeface="標楷體" panose="03000509000000000000" pitchFamily="65" charset="-120"/>
              </a:rPr>
              <a:t>請多頁強化說明。</a:t>
            </a:r>
            <a:endParaRPr lang="en-US" altLang="zh-TW" dirty="0">
              <a:latin typeface="標楷體" panose="03000509000000000000" pitchFamily="65" charset="-120"/>
              <a:ea typeface="標楷體" panose="03000509000000000000" pitchFamily="65" charset="-120"/>
            </a:endParaRPr>
          </a:p>
          <a:p>
            <a:pPr marL="0" indent="0">
              <a:buNone/>
            </a:pPr>
            <a:endParaRPr lang="zh-TW" altLang="en-US" dirty="0"/>
          </a:p>
        </p:txBody>
      </p:sp>
    </p:spTree>
    <p:extLst>
      <p:ext uri="{BB962C8B-B14F-4D97-AF65-F5344CB8AC3E}">
        <p14:creationId xmlns:p14="http://schemas.microsoft.com/office/powerpoint/2010/main" val="42538357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b="1" dirty="0">
                <a:latin typeface="標楷體" panose="03000509000000000000" pitchFamily="65" charset="-120"/>
                <a:ea typeface="標楷體" panose="03000509000000000000" pitchFamily="65" charset="-120"/>
              </a:rPr>
              <a:t>新創公司營運規劃</a:t>
            </a:r>
            <a:r>
              <a:rPr lang="en-US" altLang="zh-TW" b="1" dirty="0">
                <a:latin typeface="標楷體" panose="03000509000000000000" pitchFamily="65" charset="-120"/>
                <a:ea typeface="標楷體" panose="03000509000000000000" pitchFamily="65" charset="-120"/>
              </a:rPr>
              <a:t>-</a:t>
            </a:r>
            <a:r>
              <a:rPr lang="zh-TW" altLang="en-US" sz="3200" b="1" dirty="0">
                <a:latin typeface="標楷體" panose="03000509000000000000" pitchFamily="65" charset="-120"/>
                <a:ea typeface="標楷體" panose="03000509000000000000" pitchFamily="65" charset="-120"/>
              </a:rPr>
              <a:t>募資方案</a:t>
            </a:r>
          </a:p>
        </p:txBody>
      </p:sp>
      <p:sp>
        <p:nvSpPr>
          <p:cNvPr id="3" name="文字版面配置區 2"/>
          <p:cNvSpPr>
            <a:spLocks noGrp="1"/>
          </p:cNvSpPr>
          <p:nvPr>
            <p:ph type="body" idx="1"/>
          </p:nvPr>
        </p:nvSpPr>
        <p:spPr/>
        <p:txBody>
          <a:bodyPr/>
          <a:lstStyle/>
          <a:p>
            <a:r>
              <a:rPr lang="zh-TW" altLang="en-US" kern="100" dirty="0">
                <a:effectLst/>
                <a:latin typeface="Times New Roman" panose="02020603050405020304" pitchFamily="18" charset="0"/>
                <a:ea typeface="標楷體" panose="03000509000000000000" pitchFamily="65" charset="-120"/>
                <a:cs typeface="Times New Roman" panose="02020603050405020304" pitchFamily="18" charset="0"/>
              </a:rPr>
              <a:t>財務及募資規劃</a:t>
            </a:r>
            <a:endParaRPr lang="en-US" altLang="zh-TW" kern="100" dirty="0">
              <a:effectLst/>
              <a:latin typeface="Times New Roman" panose="02020603050405020304" pitchFamily="18" charset="0"/>
              <a:ea typeface="標楷體" panose="03000509000000000000" pitchFamily="65" charset="-120"/>
              <a:cs typeface="Times New Roman" panose="02020603050405020304" pitchFamily="18" charset="0"/>
            </a:endParaRPr>
          </a:p>
          <a:p>
            <a:pPr lvl="1"/>
            <a:r>
              <a:rPr lang="zh-TW" altLang="zh-TW" sz="3200" kern="100" dirty="0">
                <a:effectLst/>
                <a:latin typeface="Times New Roman" panose="02020603050405020304" pitchFamily="18" charset="0"/>
                <a:ea typeface="標楷體" panose="03000509000000000000" pitchFamily="65" charset="-120"/>
                <a:cs typeface="Times New Roman" panose="02020603050405020304" pitchFamily="18" charset="0"/>
              </a:rPr>
              <a:t>資金之來源規劃，如自有資金投入、貸款、私募、公開發行等，且應列出時程規劃</a:t>
            </a:r>
            <a:r>
              <a:rPr lang="zh-TW" altLang="en-US" sz="3200" kern="100" dirty="0">
                <a:effectLst/>
                <a:latin typeface="Times New Roman" panose="02020603050405020304" pitchFamily="18" charset="0"/>
                <a:ea typeface="標楷體" panose="03000509000000000000" pitchFamily="65" charset="-120"/>
                <a:cs typeface="Times New Roman" panose="02020603050405020304" pitchFamily="18" charset="0"/>
              </a:rPr>
              <a:t>。</a:t>
            </a:r>
            <a:endParaRPr lang="en-US" altLang="zh-TW" sz="3200" kern="100" dirty="0">
              <a:effectLst/>
              <a:latin typeface="Times New Roman" panose="02020603050405020304" pitchFamily="18" charset="0"/>
              <a:ea typeface="標楷體" panose="03000509000000000000" pitchFamily="65" charset="-120"/>
              <a:cs typeface="Times New Roman" panose="02020603050405020304" pitchFamily="18" charset="0"/>
            </a:endParaRPr>
          </a:p>
          <a:p>
            <a:pPr lvl="1"/>
            <a:r>
              <a:rPr lang="zh-TW" altLang="zh-TW" kern="100" dirty="0">
                <a:effectLst/>
                <a:latin typeface="Times New Roman" panose="02020603050405020304" pitchFamily="18" charset="0"/>
                <a:ea typeface="標楷體" panose="03000509000000000000" pitchFamily="65" charset="-120"/>
                <a:cs typeface="Times New Roman" panose="02020603050405020304" pitchFamily="18" charset="0"/>
              </a:rPr>
              <a:t>其他</a:t>
            </a:r>
            <a:r>
              <a:rPr lang="zh-TW" altLang="en-US" kern="100" dirty="0">
                <a:effectLst/>
                <a:latin typeface="Times New Roman" panose="02020603050405020304" pitchFamily="18" charset="0"/>
                <a:ea typeface="標楷體" panose="03000509000000000000" pitchFamily="65" charset="-120"/>
                <a:cs typeface="Times New Roman" panose="02020603050405020304" pitchFamily="18" charset="0"/>
              </a:rPr>
              <a:t>外部</a:t>
            </a:r>
            <a:r>
              <a:rPr lang="zh-TW" altLang="zh-TW" kern="100" dirty="0">
                <a:effectLst/>
                <a:latin typeface="Times New Roman" panose="02020603050405020304" pitchFamily="18" charset="0"/>
                <a:ea typeface="標楷體" panose="03000509000000000000" pitchFamily="65" charset="-120"/>
                <a:cs typeface="Times New Roman" panose="02020603050405020304" pitchFamily="18" charset="0"/>
              </a:rPr>
              <a:t>投資對象</a:t>
            </a:r>
            <a:endParaRPr lang="en-US" altLang="zh-TW" dirty="0">
              <a:latin typeface="標楷體" panose="03000509000000000000" pitchFamily="65" charset="-120"/>
              <a:ea typeface="標楷體" panose="03000509000000000000" pitchFamily="65" charset="-120"/>
            </a:endParaRPr>
          </a:p>
          <a:p>
            <a:r>
              <a:rPr lang="zh-TW" altLang="en-US" dirty="0">
                <a:latin typeface="標楷體" panose="03000509000000000000" pitchFamily="65" charset="-120"/>
                <a:ea typeface="標楷體" panose="03000509000000000000" pitchFamily="65" charset="-120"/>
              </a:rPr>
              <a:t>請多頁強化說明。</a:t>
            </a:r>
            <a:endParaRPr lang="en-US" altLang="zh-TW" dirty="0">
              <a:latin typeface="標楷體" panose="03000509000000000000" pitchFamily="65" charset="-120"/>
              <a:ea typeface="標楷體" panose="03000509000000000000" pitchFamily="65" charset="-120"/>
            </a:endParaRPr>
          </a:p>
          <a:p>
            <a:pPr marL="0" indent="0">
              <a:buNone/>
            </a:pPr>
            <a:endParaRPr lang="zh-TW" altLang="en-US" dirty="0"/>
          </a:p>
        </p:txBody>
      </p:sp>
    </p:spTree>
    <p:extLst>
      <p:ext uri="{BB962C8B-B14F-4D97-AF65-F5344CB8AC3E}">
        <p14:creationId xmlns:p14="http://schemas.microsoft.com/office/powerpoint/2010/main" val="42330974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字版面配置區 2"/>
          <p:cNvSpPr>
            <a:spLocks noGrp="1"/>
          </p:cNvSpPr>
          <p:nvPr>
            <p:ph type="body" idx="1"/>
          </p:nvPr>
        </p:nvSpPr>
        <p:spPr/>
        <p:txBody>
          <a:bodyPr/>
          <a:lstStyle/>
          <a:p>
            <a:r>
              <a:rPr lang="zh-TW" altLang="zh-TW" dirty="0">
                <a:latin typeface="標楷體" panose="03000509000000000000" pitchFamily="65" charset="-120"/>
                <a:ea typeface="標楷體" panose="03000509000000000000" pitchFamily="65" charset="-120"/>
              </a:rPr>
              <a:t>於計畫執行時分項工作內容及投入比例，請佐以圖表方式說明</a:t>
            </a: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如下</a:t>
            </a:r>
            <a:r>
              <a:rPr lang="en-US" altLang="zh-TW" dirty="0">
                <a:latin typeface="標楷體" panose="03000509000000000000" pitchFamily="65" charset="-120"/>
                <a:ea typeface="標楷體" panose="03000509000000000000" pitchFamily="65" charset="-120"/>
              </a:rPr>
              <a:t>)</a:t>
            </a:r>
            <a:r>
              <a:rPr lang="zh-TW" altLang="zh-TW" dirty="0">
                <a:latin typeface="標楷體" panose="03000509000000000000" pitchFamily="65" charset="-120"/>
                <a:ea typeface="標楷體" panose="03000509000000000000" pitchFamily="65" charset="-120"/>
              </a:rPr>
              <a:t>。</a:t>
            </a:r>
            <a:endParaRPr lang="en-US" altLang="zh-TW" dirty="0">
              <a:latin typeface="標楷體" panose="03000509000000000000" pitchFamily="65" charset="-120"/>
              <a:ea typeface="標楷體" panose="03000509000000000000" pitchFamily="65" charset="-120"/>
            </a:endParaRPr>
          </a:p>
          <a:p>
            <a:endParaRPr lang="zh-TW" altLang="en-US" dirty="0"/>
          </a:p>
        </p:txBody>
      </p:sp>
      <p:sp>
        <p:nvSpPr>
          <p:cNvPr id="7" name="標題 1"/>
          <p:cNvSpPr>
            <a:spLocks noGrp="1"/>
          </p:cNvSpPr>
          <p:nvPr>
            <p:ph type="title"/>
          </p:nvPr>
        </p:nvSpPr>
        <p:spPr/>
        <p:txBody>
          <a:bodyPr/>
          <a:lstStyle/>
          <a:p>
            <a:r>
              <a:rPr lang="zh-TW" altLang="en-US" b="1" dirty="0">
                <a:latin typeface="標楷體" panose="03000509000000000000" pitchFamily="65" charset="-120"/>
                <a:ea typeface="標楷體" panose="03000509000000000000" pitchFamily="65" charset="-120"/>
              </a:rPr>
              <a:t>計畫架構</a:t>
            </a:r>
            <a:endParaRPr lang="zh-TW" altLang="en-US" b="1" i="1" dirty="0">
              <a:solidFill>
                <a:srgbClr val="FF0000"/>
              </a:solidFill>
              <a:latin typeface="標楷體" panose="03000509000000000000" pitchFamily="65" charset="-120"/>
              <a:ea typeface="標楷體" panose="03000509000000000000" pitchFamily="65" charset="-120"/>
            </a:endParaRPr>
          </a:p>
        </p:txBody>
      </p:sp>
      <p:sp>
        <p:nvSpPr>
          <p:cNvPr id="74" name="Text Box 229">
            <a:extLst>
              <a:ext uri="{FF2B5EF4-FFF2-40B4-BE49-F238E27FC236}">
                <a16:creationId xmlns:a16="http://schemas.microsoft.com/office/drawing/2014/main" id="{D1B60E8C-D33E-4A70-9181-5C41C7CF6373}"/>
              </a:ext>
            </a:extLst>
          </p:cNvPr>
          <p:cNvSpPr txBox="1">
            <a:spLocks noChangeArrowheads="1"/>
          </p:cNvSpPr>
          <p:nvPr/>
        </p:nvSpPr>
        <p:spPr bwMode="auto">
          <a:xfrm>
            <a:off x="1378421" y="4217374"/>
            <a:ext cx="1257300" cy="32385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TW" sz="1000" b="0" i="0" u="none" strike="noStrike" cap="none" normalizeH="0" baseline="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XXX</a:t>
            </a:r>
            <a:r>
              <a:rPr kumimoji="0" lang="zh-TW" altLang="en-US" sz="1000" b="0" i="0" u="none" strike="noStrike" cap="none" normalizeH="0" baseline="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計畫</a:t>
            </a:r>
            <a:endParaRPr kumimoji="0" lang="zh-TW" altLang="en-US" sz="1800" b="0" i="0" u="none" strike="noStrike" cap="none" normalizeH="0" baseline="0">
              <a:ln>
                <a:noFill/>
              </a:ln>
              <a:solidFill>
                <a:schemeClr val="tx1"/>
              </a:solidFill>
              <a:effectLst/>
              <a:latin typeface="Arial" panose="020B0604020202020204" pitchFamily="34" charset="0"/>
            </a:endParaRPr>
          </a:p>
        </p:txBody>
      </p:sp>
      <p:grpSp>
        <p:nvGrpSpPr>
          <p:cNvPr id="75" name="群組 74">
            <a:extLst>
              <a:ext uri="{FF2B5EF4-FFF2-40B4-BE49-F238E27FC236}">
                <a16:creationId xmlns:a16="http://schemas.microsoft.com/office/drawing/2014/main" id="{D9E5BF8D-5E0D-469A-8C60-564FFDDA343C}"/>
              </a:ext>
            </a:extLst>
          </p:cNvPr>
          <p:cNvGrpSpPr/>
          <p:nvPr/>
        </p:nvGrpSpPr>
        <p:grpSpPr>
          <a:xfrm>
            <a:off x="2635720" y="3068960"/>
            <a:ext cx="4312544" cy="3239765"/>
            <a:chOff x="1817688" y="463550"/>
            <a:chExt cx="3675062" cy="2408238"/>
          </a:xfrm>
        </p:grpSpPr>
        <p:sp>
          <p:nvSpPr>
            <p:cNvPr id="76" name="Text Box 230">
              <a:extLst>
                <a:ext uri="{FF2B5EF4-FFF2-40B4-BE49-F238E27FC236}">
                  <a16:creationId xmlns:a16="http://schemas.microsoft.com/office/drawing/2014/main" id="{E740F2E7-6E32-4438-BFF6-3A68B0C3709B}"/>
                </a:ext>
              </a:extLst>
            </p:cNvPr>
            <p:cNvSpPr txBox="1">
              <a:spLocks noChangeArrowheads="1"/>
            </p:cNvSpPr>
            <p:nvPr/>
          </p:nvSpPr>
          <p:spPr bwMode="auto">
            <a:xfrm>
              <a:off x="2171700" y="692150"/>
              <a:ext cx="1028700" cy="228600"/>
            </a:xfrm>
            <a:prstGeom prst="rect">
              <a:avLst/>
            </a:prstGeom>
            <a:solidFill>
              <a:srgbClr val="FFFFFF"/>
            </a:solidFill>
            <a:ln w="9525">
              <a:solidFill>
                <a:srgbClr val="000000"/>
              </a:solidFill>
              <a:miter lim="800000"/>
              <a:headEnd/>
              <a:tailEnd/>
            </a:ln>
          </p:spPr>
          <p:txBody>
            <a:bodyPr vert="horz" wrap="square" lIns="91440" tIns="10800" rIns="91440" bIns="108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TW" sz="1000" b="0" i="0" u="none" strike="noStrike" cap="none" normalizeH="0" baseline="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A </a:t>
              </a:r>
              <a:r>
                <a:rPr kumimoji="0" lang="zh-TW" altLang="en-US" sz="1000" b="0" i="0" u="none" strike="noStrike" cap="none" normalizeH="0" baseline="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分項計畫</a:t>
              </a:r>
              <a:endParaRPr kumimoji="0" lang="zh-TW" altLang="en-US" sz="1800" b="0" i="0" u="none" strike="noStrike" cap="none" normalizeH="0" baseline="0">
                <a:ln>
                  <a:noFill/>
                </a:ln>
                <a:solidFill>
                  <a:schemeClr val="tx1"/>
                </a:solidFill>
                <a:effectLst/>
                <a:latin typeface="Arial" panose="020B0604020202020204" pitchFamily="34" charset="0"/>
              </a:endParaRPr>
            </a:p>
          </p:txBody>
        </p:sp>
        <p:sp>
          <p:nvSpPr>
            <p:cNvPr id="77" name="Text Box 231">
              <a:extLst>
                <a:ext uri="{FF2B5EF4-FFF2-40B4-BE49-F238E27FC236}">
                  <a16:creationId xmlns:a16="http://schemas.microsoft.com/office/drawing/2014/main" id="{9C8F5841-0A6A-4E81-BCDC-89C785555A90}"/>
                </a:ext>
              </a:extLst>
            </p:cNvPr>
            <p:cNvSpPr txBox="1">
              <a:spLocks noChangeArrowheads="1"/>
            </p:cNvSpPr>
            <p:nvPr/>
          </p:nvSpPr>
          <p:spPr bwMode="auto">
            <a:xfrm>
              <a:off x="2171700" y="1270000"/>
              <a:ext cx="1028700" cy="228600"/>
            </a:xfrm>
            <a:prstGeom prst="rect">
              <a:avLst/>
            </a:prstGeom>
            <a:solidFill>
              <a:srgbClr val="FFFFFF"/>
            </a:solidFill>
            <a:ln w="9525">
              <a:solidFill>
                <a:srgbClr val="000000"/>
              </a:solidFill>
              <a:miter lim="800000"/>
              <a:headEnd/>
              <a:tailEnd/>
            </a:ln>
          </p:spPr>
          <p:txBody>
            <a:bodyPr vert="horz" wrap="square" lIns="91440" tIns="10800" rIns="91440" bIns="108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TW" sz="1000" b="0" i="0" u="none" strike="noStrike" cap="none" normalizeH="0" baseline="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B </a:t>
              </a:r>
              <a:r>
                <a:rPr kumimoji="0" lang="zh-TW" altLang="en-US" sz="1000" b="0" i="0" u="none" strike="noStrike" cap="none" normalizeH="0" baseline="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分項計畫</a:t>
              </a:r>
              <a:endParaRPr kumimoji="0" lang="zh-TW" altLang="en-US" sz="1800" b="0" i="0" u="none" strike="noStrike" cap="none" normalizeH="0" baseline="0">
                <a:ln>
                  <a:noFill/>
                </a:ln>
                <a:solidFill>
                  <a:schemeClr val="tx1"/>
                </a:solidFill>
                <a:effectLst/>
                <a:latin typeface="Arial" panose="020B0604020202020204" pitchFamily="34" charset="0"/>
              </a:endParaRPr>
            </a:p>
          </p:txBody>
        </p:sp>
        <p:sp>
          <p:nvSpPr>
            <p:cNvPr id="78" name="Text Box 232">
              <a:extLst>
                <a:ext uri="{FF2B5EF4-FFF2-40B4-BE49-F238E27FC236}">
                  <a16:creationId xmlns:a16="http://schemas.microsoft.com/office/drawing/2014/main" id="{590E573D-09FC-4C1F-A0DF-EC359418E974}"/>
                </a:ext>
              </a:extLst>
            </p:cNvPr>
            <p:cNvSpPr txBox="1">
              <a:spLocks noChangeArrowheads="1"/>
            </p:cNvSpPr>
            <p:nvPr/>
          </p:nvSpPr>
          <p:spPr bwMode="auto">
            <a:xfrm>
              <a:off x="2171700" y="1854200"/>
              <a:ext cx="1028700" cy="44767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TW" sz="1000" b="0" i="0" u="none" strike="noStrike" cap="none" normalizeH="0" baseline="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C </a:t>
              </a:r>
              <a:r>
                <a:rPr kumimoji="0" lang="zh-TW" altLang="en-US" sz="1000" b="0" i="0" u="none" strike="noStrike" cap="none" normalizeH="0" baseline="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分項計畫</a:t>
              </a:r>
              <a:endParaRPr kumimoji="0" lang="zh-TW" altLang="en-US" sz="6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TW" sz="900" b="0" i="0" u="none" strike="noStrike" cap="none" normalizeH="0" baseline="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a:t>
              </a:r>
              <a:r>
                <a:rPr kumimoji="0" lang="zh-TW" altLang="en-US" sz="900" b="0" i="0" u="none" strike="noStrike" cap="none" normalizeH="0" baseline="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新創公司規劃</a:t>
              </a:r>
              <a:r>
                <a:rPr kumimoji="0" lang="en-US" altLang="zh-TW" sz="900" b="0" i="0" u="none" strike="noStrike" cap="none" normalizeH="0" baseline="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a:t>
              </a:r>
              <a:endParaRPr kumimoji="0" lang="en-US" altLang="zh-TW" sz="1800" b="0" i="0" u="none" strike="noStrike" cap="none" normalizeH="0" baseline="0">
                <a:ln>
                  <a:noFill/>
                </a:ln>
                <a:solidFill>
                  <a:schemeClr val="tx1"/>
                </a:solidFill>
                <a:effectLst/>
                <a:latin typeface="Arial" panose="020B0604020202020204" pitchFamily="34" charset="0"/>
              </a:endParaRPr>
            </a:p>
          </p:txBody>
        </p:sp>
        <p:cxnSp>
          <p:nvCxnSpPr>
            <p:cNvPr id="79" name="Line 233">
              <a:extLst>
                <a:ext uri="{FF2B5EF4-FFF2-40B4-BE49-F238E27FC236}">
                  <a16:creationId xmlns:a16="http://schemas.microsoft.com/office/drawing/2014/main" id="{A3301EB0-06BF-44E6-A0B0-0B066A37DC86}"/>
                </a:ext>
              </a:extLst>
            </p:cNvPr>
            <p:cNvCxnSpPr>
              <a:cxnSpLocks noChangeShapeType="1"/>
            </p:cNvCxnSpPr>
            <p:nvPr/>
          </p:nvCxnSpPr>
          <p:spPr bwMode="auto">
            <a:xfrm>
              <a:off x="1817688" y="1384300"/>
              <a:ext cx="3429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80" name="AutoShape 234">
              <a:extLst>
                <a:ext uri="{FF2B5EF4-FFF2-40B4-BE49-F238E27FC236}">
                  <a16:creationId xmlns:a16="http://schemas.microsoft.com/office/drawing/2014/main" id="{B83F7DF5-AF84-46B5-B4F3-B51650EB69E9}"/>
                </a:ext>
              </a:extLst>
            </p:cNvPr>
            <p:cNvSpPr>
              <a:spLocks/>
            </p:cNvSpPr>
            <p:nvPr/>
          </p:nvSpPr>
          <p:spPr bwMode="auto">
            <a:xfrm>
              <a:off x="1989138" y="798830"/>
              <a:ext cx="114300" cy="1259840"/>
            </a:xfrm>
            <a:prstGeom prst="leftBracket">
              <a:avLst>
                <a:gd name="adj" fmla="val 91852"/>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zh-TW" altLang="en-US"/>
            </a:p>
          </p:txBody>
        </p:sp>
        <p:sp>
          <p:nvSpPr>
            <p:cNvPr id="81" name="Text Box 235">
              <a:extLst>
                <a:ext uri="{FF2B5EF4-FFF2-40B4-BE49-F238E27FC236}">
                  <a16:creationId xmlns:a16="http://schemas.microsoft.com/office/drawing/2014/main" id="{27918955-427B-4346-B126-2DE8F50143A7}"/>
                </a:ext>
              </a:extLst>
            </p:cNvPr>
            <p:cNvSpPr txBox="1">
              <a:spLocks noChangeArrowheads="1"/>
            </p:cNvSpPr>
            <p:nvPr/>
          </p:nvSpPr>
          <p:spPr bwMode="auto">
            <a:xfrm>
              <a:off x="2057400" y="912813"/>
              <a:ext cx="160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TW" altLang="zh-TW" sz="800" b="0" i="0" u="none" strike="noStrike" cap="none" normalizeH="0" baseline="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權重：</a:t>
              </a:r>
              <a:r>
                <a:rPr kumimoji="0" lang="zh-TW" altLang="en-US" sz="800" b="0" i="0" u="none" strike="noStrike" cap="none" normalizeH="0" baseline="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   </a:t>
              </a:r>
              <a:r>
                <a:rPr kumimoji="0" lang="en-US" altLang="zh-TW" sz="800" b="0" i="0" u="none" strike="noStrike" cap="none" normalizeH="0" baseline="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a:t>
              </a:r>
              <a:endParaRPr kumimoji="0" lang="en-US" altLang="zh-TW" sz="6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TW" altLang="en-US" sz="800" b="0" i="0" u="none" strike="noStrike" cap="none" normalizeH="0" baseline="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人力：  人年，經費：   千元</a:t>
              </a:r>
              <a:endParaRPr kumimoji="0" lang="zh-TW" altLang="en-US" sz="1800" b="0" i="0" u="none" strike="noStrike" cap="none" normalizeH="0" baseline="0">
                <a:ln>
                  <a:noFill/>
                </a:ln>
                <a:solidFill>
                  <a:schemeClr val="tx1"/>
                </a:solidFill>
                <a:effectLst/>
                <a:latin typeface="Arial" panose="020B0604020202020204" pitchFamily="34" charset="0"/>
              </a:endParaRPr>
            </a:p>
          </p:txBody>
        </p:sp>
        <p:sp>
          <p:nvSpPr>
            <p:cNvPr id="82" name="Text Box 237">
              <a:extLst>
                <a:ext uri="{FF2B5EF4-FFF2-40B4-BE49-F238E27FC236}">
                  <a16:creationId xmlns:a16="http://schemas.microsoft.com/office/drawing/2014/main" id="{E58F7B83-0F64-4A17-84E7-ED332692724B}"/>
                </a:ext>
              </a:extLst>
            </p:cNvPr>
            <p:cNvSpPr txBox="1">
              <a:spLocks noChangeArrowheads="1"/>
            </p:cNvSpPr>
            <p:nvPr/>
          </p:nvSpPr>
          <p:spPr bwMode="auto">
            <a:xfrm>
              <a:off x="3975100" y="463550"/>
              <a:ext cx="914400" cy="228600"/>
            </a:xfrm>
            <a:prstGeom prst="rect">
              <a:avLst/>
            </a:prstGeom>
            <a:solidFill>
              <a:srgbClr val="FFFFFF"/>
            </a:solidFill>
            <a:ln w="9525">
              <a:solidFill>
                <a:srgbClr val="000000"/>
              </a:solidFill>
              <a:miter lim="800000"/>
              <a:headEnd/>
              <a:tailEnd/>
            </a:ln>
          </p:spPr>
          <p:txBody>
            <a:bodyPr vert="horz" wrap="square" lIns="91440" tIns="10800" rIns="91440" bIns="108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TW" sz="1000" b="0" i="0" u="none" strike="noStrike" cap="none" normalizeH="0" baseline="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A1</a:t>
              </a:r>
              <a:r>
                <a:rPr kumimoji="0" lang="zh-TW" altLang="en-US" sz="1000" b="0" i="0" u="none" strike="noStrike" cap="none" normalizeH="0" baseline="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工作項目 </a:t>
              </a:r>
              <a:endParaRPr kumimoji="0" lang="zh-TW" altLang="en-US" sz="1800" b="0" i="0" u="none" strike="noStrike" cap="none" normalizeH="0" baseline="0">
                <a:ln>
                  <a:noFill/>
                </a:ln>
                <a:solidFill>
                  <a:schemeClr val="tx1"/>
                </a:solidFill>
                <a:effectLst/>
                <a:latin typeface="Arial" panose="020B0604020202020204" pitchFamily="34" charset="0"/>
              </a:endParaRPr>
            </a:p>
          </p:txBody>
        </p:sp>
        <p:sp>
          <p:nvSpPr>
            <p:cNvPr id="83" name="Text Box 238">
              <a:extLst>
                <a:ext uri="{FF2B5EF4-FFF2-40B4-BE49-F238E27FC236}">
                  <a16:creationId xmlns:a16="http://schemas.microsoft.com/office/drawing/2014/main" id="{C253F74B-22CE-4606-BA82-32D017EDB2A5}"/>
                </a:ext>
              </a:extLst>
            </p:cNvPr>
            <p:cNvSpPr txBox="1">
              <a:spLocks noChangeArrowheads="1"/>
            </p:cNvSpPr>
            <p:nvPr/>
          </p:nvSpPr>
          <p:spPr bwMode="auto">
            <a:xfrm>
              <a:off x="3989388" y="998538"/>
              <a:ext cx="914400" cy="228600"/>
            </a:xfrm>
            <a:prstGeom prst="rect">
              <a:avLst/>
            </a:prstGeom>
            <a:solidFill>
              <a:srgbClr val="FFFFFF"/>
            </a:solidFill>
            <a:ln w="9525">
              <a:solidFill>
                <a:srgbClr val="000000"/>
              </a:solidFill>
              <a:miter lim="800000"/>
              <a:headEnd/>
              <a:tailEnd/>
            </a:ln>
          </p:spPr>
          <p:txBody>
            <a:bodyPr vert="horz" wrap="square" lIns="91440" tIns="10800" rIns="91440" bIns="108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TW" sz="1000" b="0" i="0" u="none" strike="noStrike" cap="none" normalizeH="0" baseline="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A2</a:t>
              </a:r>
              <a:r>
                <a:rPr kumimoji="0" lang="zh-TW" altLang="en-US" sz="1000" b="0" i="0" u="none" strike="noStrike" cap="none" normalizeH="0" baseline="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工作項目 </a:t>
              </a:r>
              <a:endParaRPr kumimoji="0" lang="zh-TW" altLang="en-US" sz="1800" b="0" i="0" u="none" strike="noStrike" cap="none" normalizeH="0" baseline="0">
                <a:ln>
                  <a:noFill/>
                </a:ln>
                <a:solidFill>
                  <a:schemeClr val="tx1"/>
                </a:solidFill>
                <a:effectLst/>
                <a:latin typeface="Arial" panose="020B0604020202020204" pitchFamily="34" charset="0"/>
              </a:endParaRPr>
            </a:p>
          </p:txBody>
        </p:sp>
        <p:sp>
          <p:nvSpPr>
            <p:cNvPr id="84" name="Text Box 239">
              <a:extLst>
                <a:ext uri="{FF2B5EF4-FFF2-40B4-BE49-F238E27FC236}">
                  <a16:creationId xmlns:a16="http://schemas.microsoft.com/office/drawing/2014/main" id="{B1352741-0A20-448D-9B2B-2499EFBE04AB}"/>
                </a:ext>
              </a:extLst>
            </p:cNvPr>
            <p:cNvSpPr txBox="1">
              <a:spLocks noChangeArrowheads="1"/>
            </p:cNvSpPr>
            <p:nvPr/>
          </p:nvSpPr>
          <p:spPr bwMode="auto">
            <a:xfrm>
              <a:off x="3983038" y="1619250"/>
              <a:ext cx="914400" cy="228600"/>
            </a:xfrm>
            <a:prstGeom prst="rect">
              <a:avLst/>
            </a:prstGeom>
            <a:solidFill>
              <a:srgbClr val="FFFFFF"/>
            </a:solidFill>
            <a:ln w="9525">
              <a:solidFill>
                <a:srgbClr val="000000"/>
              </a:solidFill>
              <a:miter lim="800000"/>
              <a:headEnd/>
              <a:tailEnd/>
            </a:ln>
          </p:spPr>
          <p:txBody>
            <a:bodyPr vert="horz" wrap="square" lIns="91440" tIns="10800" rIns="91440" bIns="108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TW" sz="1000" b="0" i="0" u="none" strike="noStrike" cap="none" normalizeH="0" baseline="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C1</a:t>
              </a:r>
              <a:r>
                <a:rPr kumimoji="0" lang="zh-TW" altLang="en-US" sz="1000" b="0" i="0" u="none" strike="noStrike" cap="none" normalizeH="0" baseline="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工作項目 </a:t>
              </a:r>
              <a:endParaRPr kumimoji="0" lang="zh-TW" altLang="en-US" sz="1800" b="0" i="0" u="none" strike="noStrike" cap="none" normalizeH="0" baseline="0">
                <a:ln>
                  <a:noFill/>
                </a:ln>
                <a:solidFill>
                  <a:schemeClr val="tx1"/>
                </a:solidFill>
                <a:effectLst/>
                <a:latin typeface="Arial" panose="020B0604020202020204" pitchFamily="34" charset="0"/>
              </a:endParaRPr>
            </a:p>
          </p:txBody>
        </p:sp>
        <p:sp>
          <p:nvSpPr>
            <p:cNvPr id="85" name="Text Box 240">
              <a:extLst>
                <a:ext uri="{FF2B5EF4-FFF2-40B4-BE49-F238E27FC236}">
                  <a16:creationId xmlns:a16="http://schemas.microsoft.com/office/drawing/2014/main" id="{21626258-4758-4527-BC82-9583E6B506D1}"/>
                </a:ext>
              </a:extLst>
            </p:cNvPr>
            <p:cNvSpPr txBox="1">
              <a:spLocks noChangeArrowheads="1"/>
            </p:cNvSpPr>
            <p:nvPr/>
          </p:nvSpPr>
          <p:spPr bwMode="auto">
            <a:xfrm>
              <a:off x="3975100" y="2193925"/>
              <a:ext cx="914400" cy="228600"/>
            </a:xfrm>
            <a:prstGeom prst="rect">
              <a:avLst/>
            </a:prstGeom>
            <a:solidFill>
              <a:srgbClr val="FFFFFF"/>
            </a:solidFill>
            <a:ln w="9525">
              <a:solidFill>
                <a:srgbClr val="000000"/>
              </a:solidFill>
              <a:miter lim="800000"/>
              <a:headEnd/>
              <a:tailEnd/>
            </a:ln>
          </p:spPr>
          <p:txBody>
            <a:bodyPr vert="horz" wrap="square" lIns="91440" tIns="10800" rIns="91440" bIns="108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TW" sz="1000" b="0" i="0" u="none" strike="noStrike" cap="none" normalizeH="0" baseline="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C2</a:t>
              </a:r>
              <a:r>
                <a:rPr kumimoji="0" lang="zh-TW" altLang="en-US" sz="1000" b="0" i="0" u="none" strike="noStrike" cap="none" normalizeH="0" baseline="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工作項目 </a:t>
              </a:r>
              <a:endParaRPr kumimoji="0" lang="zh-TW" altLang="en-US" sz="1800" b="0" i="0" u="none" strike="noStrike" cap="none" normalizeH="0" baseline="0">
                <a:ln>
                  <a:noFill/>
                </a:ln>
                <a:solidFill>
                  <a:schemeClr val="tx1"/>
                </a:solidFill>
                <a:effectLst/>
                <a:latin typeface="Arial" panose="020B0604020202020204" pitchFamily="34" charset="0"/>
              </a:endParaRPr>
            </a:p>
          </p:txBody>
        </p:sp>
        <p:sp>
          <p:nvSpPr>
            <p:cNvPr id="86" name="Text Box 243">
              <a:extLst>
                <a:ext uri="{FF2B5EF4-FFF2-40B4-BE49-F238E27FC236}">
                  <a16:creationId xmlns:a16="http://schemas.microsoft.com/office/drawing/2014/main" id="{E883ABA6-BE1E-4D7D-A809-4BD75374B01B}"/>
                </a:ext>
              </a:extLst>
            </p:cNvPr>
            <p:cNvSpPr txBox="1">
              <a:spLocks noChangeArrowheads="1"/>
            </p:cNvSpPr>
            <p:nvPr/>
          </p:nvSpPr>
          <p:spPr bwMode="auto">
            <a:xfrm>
              <a:off x="3871913" y="673100"/>
              <a:ext cx="160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TW" altLang="zh-TW" sz="800" b="0" i="0" u="none" strike="noStrike" cap="none" normalizeH="0" baseline="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權重：</a:t>
              </a:r>
              <a:r>
                <a:rPr kumimoji="0" lang="zh-TW" altLang="en-US" sz="800" b="0" i="0" u="none" strike="noStrike" cap="none" normalizeH="0" baseline="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   </a:t>
              </a:r>
              <a:r>
                <a:rPr kumimoji="0" lang="en-US" altLang="zh-TW" sz="800" b="0" i="0" u="none" strike="noStrike" cap="none" normalizeH="0" baseline="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a:t>
              </a:r>
              <a:endParaRPr kumimoji="0" lang="en-US" altLang="zh-TW" sz="6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TW" altLang="en-US" sz="800" b="0" i="0" u="none" strike="noStrike" cap="none" normalizeH="0" baseline="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執行單位：</a:t>
              </a:r>
              <a:endParaRPr kumimoji="0" lang="zh-TW" altLang="en-US" sz="1800" b="0" i="0" u="none" strike="noStrike" cap="none" normalizeH="0" baseline="0">
                <a:ln>
                  <a:noFill/>
                </a:ln>
                <a:solidFill>
                  <a:schemeClr val="tx1"/>
                </a:solidFill>
                <a:effectLst/>
                <a:latin typeface="Arial" panose="020B0604020202020204" pitchFamily="34" charset="0"/>
              </a:endParaRPr>
            </a:p>
          </p:txBody>
        </p:sp>
        <p:sp>
          <p:nvSpPr>
            <p:cNvPr id="87" name="Text Box 244">
              <a:extLst>
                <a:ext uri="{FF2B5EF4-FFF2-40B4-BE49-F238E27FC236}">
                  <a16:creationId xmlns:a16="http://schemas.microsoft.com/office/drawing/2014/main" id="{78E3786F-6EF1-4AAC-8031-47CDA488CF4B}"/>
                </a:ext>
              </a:extLst>
            </p:cNvPr>
            <p:cNvSpPr txBox="1">
              <a:spLocks noChangeArrowheads="1"/>
            </p:cNvSpPr>
            <p:nvPr/>
          </p:nvSpPr>
          <p:spPr bwMode="auto">
            <a:xfrm>
              <a:off x="2060575" y="1477963"/>
              <a:ext cx="160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TW" altLang="zh-TW" sz="800" b="0" i="0" u="none" strike="noStrike" cap="none" normalizeH="0" baseline="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權重：</a:t>
              </a:r>
              <a:r>
                <a:rPr kumimoji="0" lang="zh-TW" altLang="en-US" sz="800" b="0" i="0" u="none" strike="noStrike" cap="none" normalizeH="0" baseline="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   </a:t>
              </a:r>
              <a:r>
                <a:rPr kumimoji="0" lang="en-US" altLang="zh-TW" sz="800" b="0" i="0" u="none" strike="noStrike" cap="none" normalizeH="0" baseline="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a:t>
              </a:r>
              <a:endParaRPr kumimoji="0" lang="en-US" altLang="zh-TW" sz="6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TW" altLang="en-US" sz="800" b="0" i="0" u="none" strike="noStrike" cap="none" normalizeH="0" baseline="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人力：  人年，經費：   千元</a:t>
              </a:r>
              <a:endParaRPr kumimoji="0" lang="zh-TW" altLang="en-US" sz="1800" b="0" i="0" u="none" strike="noStrike" cap="none" normalizeH="0" baseline="0">
                <a:ln>
                  <a:noFill/>
                </a:ln>
                <a:solidFill>
                  <a:schemeClr val="tx1"/>
                </a:solidFill>
                <a:effectLst/>
                <a:latin typeface="Arial" panose="020B0604020202020204" pitchFamily="34" charset="0"/>
              </a:endParaRPr>
            </a:p>
          </p:txBody>
        </p:sp>
        <p:sp>
          <p:nvSpPr>
            <p:cNvPr id="88" name="Text Box 245">
              <a:extLst>
                <a:ext uri="{FF2B5EF4-FFF2-40B4-BE49-F238E27FC236}">
                  <a16:creationId xmlns:a16="http://schemas.microsoft.com/office/drawing/2014/main" id="{B0F3BF73-7FC4-4411-A6AB-64B418F76BF9}"/>
                </a:ext>
              </a:extLst>
            </p:cNvPr>
            <p:cNvSpPr txBox="1">
              <a:spLocks noChangeArrowheads="1"/>
            </p:cNvSpPr>
            <p:nvPr/>
          </p:nvSpPr>
          <p:spPr bwMode="auto">
            <a:xfrm>
              <a:off x="2054225" y="2309813"/>
              <a:ext cx="16002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TW" altLang="zh-TW" sz="800" b="0" i="0" u="none" strike="noStrike" cap="none" normalizeH="0" baseline="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權重：</a:t>
              </a:r>
              <a:r>
                <a:rPr kumimoji="0" lang="zh-TW" altLang="en-US" sz="800" b="0" i="0" u="none" strike="noStrike" cap="none" normalizeH="0" baseline="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   </a:t>
              </a:r>
              <a:r>
                <a:rPr kumimoji="0" lang="en-US" altLang="zh-TW" sz="800" b="0" i="0" u="none" strike="noStrike" cap="none" normalizeH="0" baseline="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a:t>
              </a:r>
              <a:endParaRPr kumimoji="0" lang="en-US" altLang="zh-TW" sz="6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TW" altLang="en-US" sz="800" b="0" i="0" u="none" strike="noStrike" cap="none" normalizeH="0" baseline="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人力：  人年，經費：   千元</a:t>
              </a:r>
              <a:endParaRPr kumimoji="0" lang="zh-TW" altLang="en-US" sz="1800" b="0" i="0" u="none" strike="noStrike" cap="none" normalizeH="0" baseline="0">
                <a:ln>
                  <a:noFill/>
                </a:ln>
                <a:solidFill>
                  <a:schemeClr val="tx1"/>
                </a:solidFill>
                <a:effectLst/>
                <a:latin typeface="Arial" panose="020B0604020202020204" pitchFamily="34" charset="0"/>
              </a:endParaRPr>
            </a:p>
          </p:txBody>
        </p:sp>
        <p:sp>
          <p:nvSpPr>
            <p:cNvPr id="89" name="Text Box 246">
              <a:extLst>
                <a:ext uri="{FF2B5EF4-FFF2-40B4-BE49-F238E27FC236}">
                  <a16:creationId xmlns:a16="http://schemas.microsoft.com/office/drawing/2014/main" id="{49C8BBD7-14B1-4803-9CEA-3F375C6468B2}"/>
                </a:ext>
              </a:extLst>
            </p:cNvPr>
            <p:cNvSpPr txBox="1">
              <a:spLocks noChangeArrowheads="1"/>
            </p:cNvSpPr>
            <p:nvPr/>
          </p:nvSpPr>
          <p:spPr bwMode="auto">
            <a:xfrm>
              <a:off x="3881438" y="1227138"/>
              <a:ext cx="160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10800" rIns="91440" bIns="108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TW" altLang="zh-TW" sz="800" b="0" i="0" u="none" strike="noStrike" cap="none" normalizeH="0" baseline="0" dirty="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權重：</a:t>
              </a:r>
              <a:r>
                <a:rPr kumimoji="0" lang="zh-TW" altLang="en-US" sz="800" b="0" i="0" u="none" strike="noStrike" cap="none" normalizeH="0" baseline="0" dirty="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   </a:t>
              </a:r>
              <a:r>
                <a:rPr kumimoji="0" lang="en-US" altLang="zh-TW" sz="800" b="0" i="0" u="none" strike="noStrike" cap="none" normalizeH="0" baseline="0" dirty="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a:t>
              </a:r>
              <a:endParaRPr kumimoji="0" lang="en-US" altLang="zh-TW" sz="6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TW" altLang="en-US" sz="800" b="0" i="0" u="none" strike="noStrike" cap="none" normalizeH="0" baseline="0" dirty="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執行單位：</a:t>
              </a:r>
              <a:endParaRPr kumimoji="0" lang="zh-TW" altLang="en-US" sz="1800" b="0" i="0" u="none" strike="noStrike" cap="none" normalizeH="0" baseline="0" dirty="0">
                <a:ln>
                  <a:noFill/>
                </a:ln>
                <a:solidFill>
                  <a:schemeClr val="tx1"/>
                </a:solidFill>
                <a:effectLst/>
                <a:latin typeface="Arial" panose="020B0604020202020204" pitchFamily="34" charset="0"/>
              </a:endParaRPr>
            </a:p>
          </p:txBody>
        </p:sp>
        <p:grpSp>
          <p:nvGrpSpPr>
            <p:cNvPr id="90" name="群組 89">
              <a:extLst>
                <a:ext uri="{FF2B5EF4-FFF2-40B4-BE49-F238E27FC236}">
                  <a16:creationId xmlns:a16="http://schemas.microsoft.com/office/drawing/2014/main" id="{FD1B1453-2A52-45D2-8785-41166FF64147}"/>
                </a:ext>
              </a:extLst>
            </p:cNvPr>
            <p:cNvGrpSpPr/>
            <p:nvPr/>
          </p:nvGrpSpPr>
          <p:grpSpPr>
            <a:xfrm>
              <a:off x="3215005" y="577850"/>
              <a:ext cx="788670" cy="1711325"/>
              <a:chOff x="3886200" y="3159760"/>
              <a:chExt cx="788670" cy="1711325"/>
            </a:xfrm>
          </p:grpSpPr>
          <p:cxnSp>
            <p:nvCxnSpPr>
              <p:cNvPr id="92" name="Line 236">
                <a:extLst>
                  <a:ext uri="{FF2B5EF4-FFF2-40B4-BE49-F238E27FC236}">
                    <a16:creationId xmlns:a16="http://schemas.microsoft.com/office/drawing/2014/main" id="{F8E3DB34-433A-43CD-BB66-91C17F8D79B1}"/>
                  </a:ext>
                </a:extLst>
              </p:cNvPr>
              <p:cNvCxnSpPr>
                <a:cxnSpLocks noChangeShapeType="1"/>
              </p:cNvCxnSpPr>
              <p:nvPr/>
            </p:nvCxnSpPr>
            <p:spPr bwMode="auto">
              <a:xfrm>
                <a:off x="3886200" y="3395345"/>
                <a:ext cx="1143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93" name="AutoShape 241">
                <a:extLst>
                  <a:ext uri="{FF2B5EF4-FFF2-40B4-BE49-F238E27FC236}">
                    <a16:creationId xmlns:a16="http://schemas.microsoft.com/office/drawing/2014/main" id="{5E509EA4-FF1C-4728-95C0-37D783DDFF8C}"/>
                  </a:ext>
                </a:extLst>
              </p:cNvPr>
              <p:cNvCxnSpPr>
                <a:cxnSpLocks noChangeShapeType="1"/>
              </p:cNvCxnSpPr>
              <p:nvPr/>
            </p:nvCxnSpPr>
            <p:spPr bwMode="auto">
              <a:xfrm rot="10800000" flipV="1">
                <a:off x="3886200" y="3159760"/>
                <a:ext cx="774065" cy="235585"/>
              </a:xfrm>
              <a:prstGeom prst="bentConnector3">
                <a:avLst>
                  <a:gd name="adj1" fmla="val 49958"/>
                </a:avLst>
              </a:prstGeom>
              <a:noFill/>
              <a:ln w="9525">
                <a:solidFill>
                  <a:srgbClr val="000000"/>
                </a:solidFill>
                <a:miter lim="800000"/>
                <a:headEnd/>
                <a:tailEnd/>
              </a:ln>
              <a:extLst>
                <a:ext uri="{909E8E84-426E-40DD-AFC4-6F175D3DCCD1}">
                  <a14:hiddenFill xmlns:a14="http://schemas.microsoft.com/office/drawing/2010/main">
                    <a:noFill/>
                  </a14:hiddenFill>
                </a:ext>
              </a:extLst>
            </p:spPr>
          </p:cxnSp>
          <p:cxnSp>
            <p:nvCxnSpPr>
              <p:cNvPr id="94" name="AutoShape 242">
                <a:extLst>
                  <a:ext uri="{FF2B5EF4-FFF2-40B4-BE49-F238E27FC236}">
                    <a16:creationId xmlns:a16="http://schemas.microsoft.com/office/drawing/2014/main" id="{C48BB36D-943D-415F-BB85-90B493977E74}"/>
                  </a:ext>
                </a:extLst>
              </p:cNvPr>
              <p:cNvCxnSpPr>
                <a:cxnSpLocks noChangeShapeType="1"/>
              </p:cNvCxnSpPr>
              <p:nvPr/>
            </p:nvCxnSpPr>
            <p:spPr bwMode="auto">
              <a:xfrm rot="10800000">
                <a:off x="3886200" y="3395345"/>
                <a:ext cx="774065" cy="299085"/>
              </a:xfrm>
              <a:prstGeom prst="bentConnector3">
                <a:avLst>
                  <a:gd name="adj1" fmla="val 49958"/>
                </a:avLst>
              </a:prstGeom>
              <a:noFill/>
              <a:ln w="9525">
                <a:solidFill>
                  <a:srgbClr val="000000"/>
                </a:solidFill>
                <a:miter lim="800000"/>
                <a:headEnd/>
                <a:tailEnd/>
              </a:ln>
              <a:extLst>
                <a:ext uri="{909E8E84-426E-40DD-AFC4-6F175D3DCCD1}">
                  <a14:hiddenFill xmlns:a14="http://schemas.microsoft.com/office/drawing/2010/main">
                    <a:noFill/>
                  </a14:hiddenFill>
                </a:ext>
              </a:extLst>
            </p:spPr>
          </p:cxnSp>
          <p:cxnSp>
            <p:nvCxnSpPr>
              <p:cNvPr id="95" name="AutoShape 247">
                <a:extLst>
                  <a:ext uri="{FF2B5EF4-FFF2-40B4-BE49-F238E27FC236}">
                    <a16:creationId xmlns:a16="http://schemas.microsoft.com/office/drawing/2014/main" id="{6544C7CA-979D-48A5-957D-0E30B51002BB}"/>
                  </a:ext>
                </a:extLst>
              </p:cNvPr>
              <p:cNvCxnSpPr>
                <a:cxnSpLocks noChangeShapeType="1"/>
              </p:cNvCxnSpPr>
              <p:nvPr/>
            </p:nvCxnSpPr>
            <p:spPr bwMode="auto">
              <a:xfrm flipV="1">
                <a:off x="3886200" y="4336415"/>
                <a:ext cx="788670" cy="178435"/>
              </a:xfrm>
              <a:prstGeom prst="bentConnector3">
                <a:avLst>
                  <a:gd name="adj1" fmla="val 50000"/>
                </a:avLst>
              </a:prstGeom>
              <a:noFill/>
              <a:ln w="9525">
                <a:solidFill>
                  <a:srgbClr val="000000"/>
                </a:solidFill>
                <a:miter lim="800000"/>
                <a:headEnd/>
                <a:tailEnd/>
              </a:ln>
              <a:extLst>
                <a:ext uri="{909E8E84-426E-40DD-AFC4-6F175D3DCCD1}">
                  <a14:hiddenFill xmlns:a14="http://schemas.microsoft.com/office/drawing/2010/main">
                    <a:noFill/>
                  </a14:hiddenFill>
                </a:ext>
              </a:extLst>
            </p:spPr>
          </p:cxnSp>
          <p:cxnSp>
            <p:nvCxnSpPr>
              <p:cNvPr id="96" name="AutoShape 248">
                <a:extLst>
                  <a:ext uri="{FF2B5EF4-FFF2-40B4-BE49-F238E27FC236}">
                    <a16:creationId xmlns:a16="http://schemas.microsoft.com/office/drawing/2014/main" id="{755B99FF-2783-43BB-805B-783F7B99C5DD}"/>
                  </a:ext>
                </a:extLst>
              </p:cNvPr>
              <p:cNvCxnSpPr>
                <a:cxnSpLocks noChangeShapeType="1"/>
              </p:cNvCxnSpPr>
              <p:nvPr/>
            </p:nvCxnSpPr>
            <p:spPr bwMode="auto">
              <a:xfrm>
                <a:off x="3886200" y="4515485"/>
                <a:ext cx="788670" cy="355600"/>
              </a:xfrm>
              <a:prstGeom prst="bentConnector3">
                <a:avLst>
                  <a:gd name="adj1" fmla="val 50000"/>
                </a:avLst>
              </a:prstGeom>
              <a:noFill/>
              <a:ln w="9525">
                <a:solidFill>
                  <a:srgbClr val="000000"/>
                </a:solidFill>
                <a:miter lim="800000"/>
                <a:headEnd/>
                <a:tailEnd/>
              </a:ln>
              <a:extLst>
                <a:ext uri="{909E8E84-426E-40DD-AFC4-6F175D3DCCD1}">
                  <a14:hiddenFill xmlns:a14="http://schemas.microsoft.com/office/drawing/2010/main">
                    <a:noFill/>
                  </a14:hiddenFill>
                </a:ext>
              </a:extLst>
            </p:spPr>
          </p:cxnSp>
        </p:grpSp>
        <p:sp>
          <p:nvSpPr>
            <p:cNvPr id="91" name="Text Box 249">
              <a:extLst>
                <a:ext uri="{FF2B5EF4-FFF2-40B4-BE49-F238E27FC236}">
                  <a16:creationId xmlns:a16="http://schemas.microsoft.com/office/drawing/2014/main" id="{88C849DD-3E92-463E-99CC-515DB772816E}"/>
                </a:ext>
              </a:extLst>
            </p:cNvPr>
            <p:cNvSpPr txBox="1">
              <a:spLocks noChangeArrowheads="1"/>
            </p:cNvSpPr>
            <p:nvPr/>
          </p:nvSpPr>
          <p:spPr bwMode="auto">
            <a:xfrm>
              <a:off x="3892550" y="1811338"/>
              <a:ext cx="160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TW" altLang="zh-TW" sz="800" b="0" i="0" u="none" strike="noStrike" cap="none" normalizeH="0" baseline="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權重：</a:t>
              </a:r>
              <a:r>
                <a:rPr kumimoji="0" lang="zh-TW" altLang="en-US" sz="800" b="0" i="0" u="none" strike="noStrike" cap="none" normalizeH="0" baseline="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   </a:t>
              </a:r>
              <a:r>
                <a:rPr kumimoji="0" lang="en-US" altLang="zh-TW" sz="800" b="0" i="0" u="none" strike="noStrike" cap="none" normalizeH="0" baseline="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a:t>
              </a:r>
              <a:endParaRPr kumimoji="0" lang="en-US" altLang="zh-TW" sz="6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TW" altLang="en-US" sz="800" b="0" i="0" u="none" strike="noStrike" cap="none" normalizeH="0" baseline="0">
                  <a:ln>
                    <a:noFill/>
                  </a:ln>
                  <a:solidFill>
                    <a:schemeClr val="tx1"/>
                  </a:solidFill>
                  <a:effectLst/>
                  <a:latin typeface="Times New Roman" panose="02020603050405020304" pitchFamily="18" charset="0"/>
                  <a:ea typeface="標楷體" panose="03000509000000000000" pitchFamily="65" charset="-120"/>
                  <a:cs typeface="Times New Roman" panose="02020603050405020304" pitchFamily="18" charset="0"/>
                </a:rPr>
                <a:t>執行單位：</a:t>
              </a:r>
              <a:endParaRPr kumimoji="0" lang="zh-TW"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23529854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914EB70F-0024-4B9E-B3F4-67F6023B71E1}"/>
              </a:ext>
            </a:extLst>
          </p:cNvPr>
          <p:cNvSpPr>
            <a:spLocks noGrp="1"/>
          </p:cNvSpPr>
          <p:nvPr>
            <p:ph type="title"/>
          </p:nvPr>
        </p:nvSpPr>
        <p:spPr/>
        <p:txBody>
          <a:bodyPr/>
          <a:lstStyle/>
          <a:p>
            <a:r>
              <a:rPr lang="zh-TW" altLang="en-US" b="1" dirty="0">
                <a:latin typeface="標楷體" panose="03000509000000000000" pitchFamily="65" charset="-120"/>
                <a:ea typeface="標楷體" panose="03000509000000000000" pitchFamily="65" charset="-120"/>
              </a:rPr>
              <a:t>計畫工作項目與時程</a:t>
            </a:r>
          </a:p>
        </p:txBody>
      </p:sp>
      <p:sp>
        <p:nvSpPr>
          <p:cNvPr id="3" name="文字版面配置區 2">
            <a:extLst>
              <a:ext uri="{FF2B5EF4-FFF2-40B4-BE49-F238E27FC236}">
                <a16:creationId xmlns:a16="http://schemas.microsoft.com/office/drawing/2014/main" id="{0EA0AC97-62E3-4854-B26E-B51F3FDCC3EA}"/>
              </a:ext>
            </a:extLst>
          </p:cNvPr>
          <p:cNvSpPr>
            <a:spLocks noGrp="1"/>
          </p:cNvSpPr>
          <p:nvPr>
            <p:ph type="body" idx="1"/>
          </p:nvPr>
        </p:nvSpPr>
        <p:spPr/>
        <p:txBody>
          <a:bodyPr/>
          <a:lstStyle/>
          <a:p>
            <a:r>
              <a:rPr lang="zh-TW" altLang="en-US" dirty="0">
                <a:latin typeface="標楷體" panose="03000509000000000000" pitchFamily="65" charset="-120"/>
                <a:ea typeface="標楷體" panose="03000509000000000000" pitchFamily="65" charset="-120"/>
              </a:rPr>
              <a:t>預期開發之工作項目與時程，請以計畫書表格呈現</a:t>
            </a:r>
          </a:p>
        </p:txBody>
      </p:sp>
    </p:spTree>
    <p:extLst>
      <p:ext uri="{BB962C8B-B14F-4D97-AF65-F5344CB8AC3E}">
        <p14:creationId xmlns:p14="http://schemas.microsoft.com/office/powerpoint/2010/main" val="5561906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b="1" dirty="0">
                <a:latin typeface="標楷體" panose="03000509000000000000" pitchFamily="65" charset="-120"/>
                <a:ea typeface="標楷體" panose="03000509000000000000" pitchFamily="65" charset="-120"/>
              </a:rPr>
              <a:t>經費規劃</a:t>
            </a:r>
          </a:p>
        </p:txBody>
      </p:sp>
      <p:graphicFrame>
        <p:nvGraphicFramePr>
          <p:cNvPr id="4" name="表格 3"/>
          <p:cNvGraphicFramePr>
            <a:graphicFrameLocks noGrp="1"/>
          </p:cNvGraphicFramePr>
          <p:nvPr>
            <p:extLst>
              <p:ext uri="{D42A27DB-BD31-4B8C-83A1-F6EECF244321}">
                <p14:modId xmlns:p14="http://schemas.microsoft.com/office/powerpoint/2010/main" val="1168338479"/>
              </p:ext>
            </p:extLst>
          </p:nvPr>
        </p:nvGraphicFramePr>
        <p:xfrm>
          <a:off x="683568" y="1340768"/>
          <a:ext cx="7920881" cy="4810120"/>
        </p:xfrm>
        <a:graphic>
          <a:graphicData uri="http://schemas.openxmlformats.org/drawingml/2006/table">
            <a:tbl>
              <a:tblPr firstRow="1" firstCol="1" bandRow="1">
                <a:tableStyleId>{5C22544A-7EE6-4342-B048-85BDC9FD1C3A}</a:tableStyleId>
              </a:tblPr>
              <a:tblGrid>
                <a:gridCol w="3102922">
                  <a:extLst>
                    <a:ext uri="{9D8B030D-6E8A-4147-A177-3AD203B41FA5}">
                      <a16:colId xmlns:a16="http://schemas.microsoft.com/office/drawing/2014/main" val="20000"/>
                    </a:ext>
                  </a:extLst>
                </a:gridCol>
                <a:gridCol w="1679497">
                  <a:extLst>
                    <a:ext uri="{9D8B030D-6E8A-4147-A177-3AD203B41FA5}">
                      <a16:colId xmlns:a16="http://schemas.microsoft.com/office/drawing/2014/main" val="20001"/>
                    </a:ext>
                  </a:extLst>
                </a:gridCol>
                <a:gridCol w="1661271">
                  <a:extLst>
                    <a:ext uri="{9D8B030D-6E8A-4147-A177-3AD203B41FA5}">
                      <a16:colId xmlns:a16="http://schemas.microsoft.com/office/drawing/2014/main" val="20002"/>
                    </a:ext>
                  </a:extLst>
                </a:gridCol>
                <a:gridCol w="1477191">
                  <a:extLst>
                    <a:ext uri="{9D8B030D-6E8A-4147-A177-3AD203B41FA5}">
                      <a16:colId xmlns:a16="http://schemas.microsoft.com/office/drawing/2014/main" val="20003"/>
                    </a:ext>
                  </a:extLst>
                </a:gridCol>
              </a:tblGrid>
              <a:tr h="395352">
                <a:tc>
                  <a:txBody>
                    <a:bodyPr/>
                    <a:lstStyle/>
                    <a:p>
                      <a:pPr algn="ctr">
                        <a:spcAft>
                          <a:spcPts val="0"/>
                        </a:spcAft>
                      </a:pPr>
                      <a:r>
                        <a:rPr lang="zh-TW" sz="1200" kern="100">
                          <a:effectLst/>
                        </a:rPr>
                        <a:t>會計科目</a:t>
                      </a:r>
                      <a:endParaRPr lang="zh-TW" sz="1200" kern="100">
                        <a:effectLst/>
                        <a:latin typeface="Times New Roman"/>
                        <a:ea typeface="新細明體"/>
                      </a:endParaRPr>
                    </a:p>
                  </a:txBody>
                  <a:tcPr marL="17780" marR="17780" marT="0" marB="0" anchor="ctr"/>
                </a:tc>
                <a:tc>
                  <a:txBody>
                    <a:bodyPr/>
                    <a:lstStyle/>
                    <a:p>
                      <a:pPr algn="ctr">
                        <a:spcAft>
                          <a:spcPts val="0"/>
                        </a:spcAft>
                      </a:pPr>
                      <a:r>
                        <a:rPr lang="zh-TW" sz="1200" kern="100">
                          <a:effectLst/>
                        </a:rPr>
                        <a:t>補助款</a:t>
                      </a:r>
                      <a:endParaRPr lang="zh-TW" sz="1200" kern="100">
                        <a:effectLst/>
                        <a:latin typeface="Times New Roman"/>
                        <a:ea typeface="新細明體"/>
                      </a:endParaRPr>
                    </a:p>
                  </a:txBody>
                  <a:tcPr marL="17780" marR="17780" marT="0" marB="0" anchor="ctr"/>
                </a:tc>
                <a:tc>
                  <a:txBody>
                    <a:bodyPr/>
                    <a:lstStyle/>
                    <a:p>
                      <a:pPr algn="ctr">
                        <a:spcAft>
                          <a:spcPts val="0"/>
                        </a:spcAft>
                      </a:pPr>
                      <a:r>
                        <a:rPr lang="zh-TW" sz="1200" kern="100">
                          <a:effectLst/>
                        </a:rPr>
                        <a:t>自籌款</a:t>
                      </a:r>
                    </a:p>
                    <a:p>
                      <a:pPr algn="ctr">
                        <a:spcAft>
                          <a:spcPts val="0"/>
                        </a:spcAft>
                      </a:pPr>
                      <a:r>
                        <a:rPr lang="en-US" sz="1200" kern="100">
                          <a:effectLst/>
                        </a:rPr>
                        <a:t>(</a:t>
                      </a:r>
                      <a:r>
                        <a:rPr lang="zh-TW" sz="1200" kern="100">
                          <a:effectLst/>
                        </a:rPr>
                        <a:t>共同執行單位</a:t>
                      </a:r>
                      <a:r>
                        <a:rPr lang="en-US" sz="1200" kern="100">
                          <a:effectLst/>
                        </a:rPr>
                        <a:t>)</a:t>
                      </a:r>
                      <a:endParaRPr lang="zh-TW" sz="1200" kern="100">
                        <a:effectLst/>
                        <a:latin typeface="Times New Roman"/>
                        <a:ea typeface="新細明體"/>
                      </a:endParaRPr>
                    </a:p>
                  </a:txBody>
                  <a:tcPr marL="17780" marR="17780" marT="0" marB="0" anchor="ctr"/>
                </a:tc>
                <a:tc>
                  <a:txBody>
                    <a:bodyPr/>
                    <a:lstStyle/>
                    <a:p>
                      <a:pPr algn="ctr">
                        <a:spcAft>
                          <a:spcPts val="0"/>
                        </a:spcAft>
                      </a:pPr>
                      <a:r>
                        <a:rPr lang="zh-TW" sz="1200" kern="100">
                          <a:effectLst/>
                        </a:rPr>
                        <a:t>合計</a:t>
                      </a:r>
                      <a:endParaRPr lang="zh-TW" sz="1200" kern="100">
                        <a:effectLst/>
                        <a:latin typeface="Times New Roman"/>
                        <a:ea typeface="新細明體"/>
                      </a:endParaRPr>
                    </a:p>
                  </a:txBody>
                  <a:tcPr marL="17780" marR="17780" marT="0" marB="0" anchor="ctr"/>
                </a:tc>
                <a:extLst>
                  <a:ext uri="{0D108BD9-81ED-4DB2-BD59-A6C34878D82A}">
                    <a16:rowId xmlns:a16="http://schemas.microsoft.com/office/drawing/2014/main" val="10000"/>
                  </a:ext>
                </a:extLst>
              </a:tr>
              <a:tr h="275923">
                <a:tc>
                  <a:txBody>
                    <a:bodyPr/>
                    <a:lstStyle/>
                    <a:p>
                      <a:pPr>
                        <a:spcAft>
                          <a:spcPts val="0"/>
                        </a:spcAft>
                      </a:pPr>
                      <a:r>
                        <a:rPr lang="en-US" sz="1200" kern="100">
                          <a:effectLst/>
                        </a:rPr>
                        <a:t>1.</a:t>
                      </a:r>
                      <a:r>
                        <a:rPr lang="zh-TW" sz="1200" kern="100">
                          <a:effectLst/>
                        </a:rPr>
                        <a:t>人事費</a:t>
                      </a:r>
                      <a:endParaRPr lang="zh-TW" sz="1200" kern="100">
                        <a:effectLst/>
                        <a:latin typeface="Times New Roman"/>
                        <a:ea typeface="新細明體"/>
                      </a:endParaRPr>
                    </a:p>
                  </a:txBody>
                  <a:tcPr marL="17780" marR="17780" marT="0" marB="0" anchor="ctr"/>
                </a:tc>
                <a:tc>
                  <a:txBody>
                    <a:bodyPr/>
                    <a:lstStyle/>
                    <a:p>
                      <a:endParaRPr lang="zh-TW" sz="1000">
                        <a:effectLst/>
                        <a:latin typeface="Times New Roman"/>
                      </a:endParaRPr>
                    </a:p>
                  </a:txBody>
                  <a:tcPr marL="17780" marR="17780" marT="0" marB="0" anchor="ctr"/>
                </a:tc>
                <a:tc>
                  <a:txBody>
                    <a:bodyPr/>
                    <a:lstStyle/>
                    <a:p>
                      <a:endParaRPr lang="zh-TW" sz="1000">
                        <a:effectLst/>
                        <a:latin typeface="Times New Roman"/>
                      </a:endParaRPr>
                    </a:p>
                  </a:txBody>
                  <a:tcPr marL="17780" marR="17780" marT="0" marB="0" anchor="ctr"/>
                </a:tc>
                <a:tc>
                  <a:txBody>
                    <a:bodyPr/>
                    <a:lstStyle/>
                    <a:p>
                      <a:endParaRPr lang="zh-TW" sz="1000">
                        <a:effectLst/>
                        <a:latin typeface="Times New Roman"/>
                      </a:endParaRPr>
                    </a:p>
                  </a:txBody>
                  <a:tcPr marL="17780" marR="17780" marT="0" marB="0" anchor="ctr"/>
                </a:tc>
                <a:extLst>
                  <a:ext uri="{0D108BD9-81ED-4DB2-BD59-A6C34878D82A}">
                    <a16:rowId xmlns:a16="http://schemas.microsoft.com/office/drawing/2014/main" val="10001"/>
                  </a:ext>
                </a:extLst>
              </a:tr>
              <a:tr h="275923">
                <a:tc>
                  <a:txBody>
                    <a:bodyPr/>
                    <a:lstStyle/>
                    <a:p>
                      <a:pPr>
                        <a:spcAft>
                          <a:spcPts val="0"/>
                        </a:spcAft>
                      </a:pPr>
                      <a:r>
                        <a:rPr lang="zh-TW" sz="1200" kern="100">
                          <a:effectLst/>
                        </a:rPr>
                        <a:t>（</a:t>
                      </a:r>
                      <a:r>
                        <a:rPr lang="en-US" sz="1200" kern="100">
                          <a:effectLst/>
                        </a:rPr>
                        <a:t>1</a:t>
                      </a:r>
                      <a:r>
                        <a:rPr lang="zh-TW" sz="1200" kern="100">
                          <a:effectLst/>
                        </a:rPr>
                        <a:t>）研發</a:t>
                      </a:r>
                      <a:r>
                        <a:rPr lang="en-US" sz="1200" kern="100">
                          <a:effectLst/>
                        </a:rPr>
                        <a:t>/</a:t>
                      </a:r>
                      <a:r>
                        <a:rPr lang="zh-TW" sz="1200" kern="100">
                          <a:effectLst/>
                        </a:rPr>
                        <a:t>專案人員</a:t>
                      </a:r>
                      <a:endParaRPr lang="zh-TW" sz="1200" kern="100">
                        <a:effectLst/>
                        <a:latin typeface="Times New Roman"/>
                        <a:ea typeface="新細明體"/>
                      </a:endParaRPr>
                    </a:p>
                  </a:txBody>
                  <a:tcPr marL="17780" marR="17780" marT="0" marB="0" anchor="ctr"/>
                </a:tc>
                <a:tc>
                  <a:txBody>
                    <a:bodyPr/>
                    <a:lstStyle/>
                    <a:p>
                      <a:endParaRPr lang="zh-TW" sz="1000">
                        <a:effectLst/>
                        <a:latin typeface="Times New Roman"/>
                      </a:endParaRPr>
                    </a:p>
                  </a:txBody>
                  <a:tcPr marL="17780" marR="17780" marT="0" marB="0" anchor="ctr"/>
                </a:tc>
                <a:tc>
                  <a:txBody>
                    <a:bodyPr/>
                    <a:lstStyle/>
                    <a:p>
                      <a:endParaRPr lang="zh-TW" sz="1000">
                        <a:effectLst/>
                        <a:latin typeface="Times New Roman"/>
                      </a:endParaRPr>
                    </a:p>
                  </a:txBody>
                  <a:tcPr marL="17780" marR="17780" marT="0" marB="0" anchor="ctr"/>
                </a:tc>
                <a:tc>
                  <a:txBody>
                    <a:bodyPr/>
                    <a:lstStyle/>
                    <a:p>
                      <a:endParaRPr lang="zh-TW" sz="1000">
                        <a:effectLst/>
                        <a:latin typeface="Times New Roman"/>
                      </a:endParaRPr>
                    </a:p>
                  </a:txBody>
                  <a:tcPr marL="17780" marR="17780" marT="0" marB="0" anchor="ctr"/>
                </a:tc>
                <a:extLst>
                  <a:ext uri="{0D108BD9-81ED-4DB2-BD59-A6C34878D82A}">
                    <a16:rowId xmlns:a16="http://schemas.microsoft.com/office/drawing/2014/main" val="10002"/>
                  </a:ext>
                </a:extLst>
              </a:tr>
              <a:tr h="275923">
                <a:tc>
                  <a:txBody>
                    <a:bodyPr/>
                    <a:lstStyle/>
                    <a:p>
                      <a:pPr>
                        <a:spcAft>
                          <a:spcPts val="0"/>
                        </a:spcAft>
                      </a:pPr>
                      <a:r>
                        <a:rPr lang="zh-TW" sz="1200" kern="100">
                          <a:effectLst/>
                        </a:rPr>
                        <a:t>（</a:t>
                      </a:r>
                      <a:r>
                        <a:rPr lang="en-US" sz="1200" kern="100">
                          <a:effectLst/>
                        </a:rPr>
                        <a:t>2</a:t>
                      </a:r>
                      <a:r>
                        <a:rPr lang="zh-TW" sz="1200" kern="100">
                          <a:effectLst/>
                        </a:rPr>
                        <a:t>）顧問費</a:t>
                      </a:r>
                      <a:endParaRPr lang="zh-TW" sz="1200" kern="100">
                        <a:effectLst/>
                        <a:latin typeface="Times New Roman"/>
                        <a:ea typeface="新細明體"/>
                      </a:endParaRPr>
                    </a:p>
                  </a:txBody>
                  <a:tcPr marL="17780" marR="17780" marT="0" marB="0" anchor="ctr"/>
                </a:tc>
                <a:tc>
                  <a:txBody>
                    <a:bodyPr/>
                    <a:lstStyle/>
                    <a:p>
                      <a:endParaRPr lang="zh-TW" sz="1000">
                        <a:effectLst/>
                        <a:latin typeface="Times New Roman"/>
                      </a:endParaRPr>
                    </a:p>
                  </a:txBody>
                  <a:tcPr marL="17780" marR="17780" marT="0" marB="0" anchor="ctr"/>
                </a:tc>
                <a:tc>
                  <a:txBody>
                    <a:bodyPr/>
                    <a:lstStyle/>
                    <a:p>
                      <a:endParaRPr lang="zh-TW" sz="1000">
                        <a:effectLst/>
                        <a:latin typeface="Times New Roman"/>
                      </a:endParaRPr>
                    </a:p>
                  </a:txBody>
                  <a:tcPr marL="17780" marR="17780" marT="0" marB="0" anchor="ctr"/>
                </a:tc>
                <a:tc>
                  <a:txBody>
                    <a:bodyPr/>
                    <a:lstStyle/>
                    <a:p>
                      <a:endParaRPr lang="zh-TW" sz="1000">
                        <a:effectLst/>
                        <a:latin typeface="Times New Roman"/>
                      </a:endParaRPr>
                    </a:p>
                  </a:txBody>
                  <a:tcPr marL="17780" marR="17780" marT="0" marB="0" anchor="ctr"/>
                </a:tc>
                <a:extLst>
                  <a:ext uri="{0D108BD9-81ED-4DB2-BD59-A6C34878D82A}">
                    <a16:rowId xmlns:a16="http://schemas.microsoft.com/office/drawing/2014/main" val="10003"/>
                  </a:ext>
                </a:extLst>
              </a:tr>
              <a:tr h="275923">
                <a:tc>
                  <a:txBody>
                    <a:bodyPr/>
                    <a:lstStyle/>
                    <a:p>
                      <a:pPr algn="ctr">
                        <a:spcAft>
                          <a:spcPts val="0"/>
                        </a:spcAft>
                      </a:pPr>
                      <a:r>
                        <a:rPr lang="zh-TW" sz="1200" kern="100">
                          <a:effectLst/>
                        </a:rPr>
                        <a:t>小計</a:t>
                      </a:r>
                      <a:endParaRPr lang="zh-TW" sz="1200" kern="100">
                        <a:effectLst/>
                        <a:latin typeface="Times New Roman"/>
                        <a:ea typeface="新細明體"/>
                      </a:endParaRPr>
                    </a:p>
                  </a:txBody>
                  <a:tcPr marL="17780" marR="17780" marT="0" marB="0" anchor="ctr"/>
                </a:tc>
                <a:tc>
                  <a:txBody>
                    <a:bodyPr/>
                    <a:lstStyle/>
                    <a:p>
                      <a:endParaRPr lang="zh-TW" sz="1000">
                        <a:effectLst/>
                        <a:latin typeface="Times New Roman"/>
                      </a:endParaRPr>
                    </a:p>
                  </a:txBody>
                  <a:tcPr marL="17780" marR="17780" marT="0" marB="0" anchor="ctr"/>
                </a:tc>
                <a:tc>
                  <a:txBody>
                    <a:bodyPr/>
                    <a:lstStyle/>
                    <a:p>
                      <a:endParaRPr lang="zh-TW" sz="1000">
                        <a:effectLst/>
                        <a:latin typeface="Times New Roman"/>
                      </a:endParaRPr>
                    </a:p>
                  </a:txBody>
                  <a:tcPr marL="17780" marR="17780" marT="0" marB="0" anchor="ctr"/>
                </a:tc>
                <a:tc>
                  <a:txBody>
                    <a:bodyPr/>
                    <a:lstStyle/>
                    <a:p>
                      <a:endParaRPr lang="zh-TW" sz="1000">
                        <a:effectLst/>
                        <a:latin typeface="Times New Roman"/>
                      </a:endParaRPr>
                    </a:p>
                  </a:txBody>
                  <a:tcPr marL="17780" marR="17780" marT="0" marB="0" anchor="ctr"/>
                </a:tc>
                <a:extLst>
                  <a:ext uri="{0D108BD9-81ED-4DB2-BD59-A6C34878D82A}">
                    <a16:rowId xmlns:a16="http://schemas.microsoft.com/office/drawing/2014/main" val="10004"/>
                  </a:ext>
                </a:extLst>
              </a:tr>
              <a:tr h="275923">
                <a:tc>
                  <a:txBody>
                    <a:bodyPr/>
                    <a:lstStyle/>
                    <a:p>
                      <a:pPr>
                        <a:spcAft>
                          <a:spcPts val="0"/>
                        </a:spcAft>
                      </a:pPr>
                      <a:r>
                        <a:rPr lang="en-US" sz="1200" kern="100" dirty="0">
                          <a:effectLst/>
                        </a:rPr>
                        <a:t>2.</a:t>
                      </a:r>
                      <a:r>
                        <a:rPr lang="zh-TW" sz="1200" kern="100" dirty="0">
                          <a:effectLst/>
                        </a:rPr>
                        <a:t>旅運費</a:t>
                      </a:r>
                      <a:endParaRPr lang="zh-TW" sz="1200" kern="100" dirty="0">
                        <a:effectLst/>
                        <a:latin typeface="Times New Roman"/>
                        <a:ea typeface="新細明體"/>
                      </a:endParaRPr>
                    </a:p>
                  </a:txBody>
                  <a:tcPr marL="17780" marR="17780" marT="0" marB="0" anchor="ctr"/>
                </a:tc>
                <a:tc>
                  <a:txBody>
                    <a:bodyPr/>
                    <a:lstStyle/>
                    <a:p>
                      <a:endParaRPr lang="zh-TW" sz="1000">
                        <a:effectLst/>
                        <a:latin typeface="Times New Roman"/>
                      </a:endParaRPr>
                    </a:p>
                  </a:txBody>
                  <a:tcPr marL="17780" marR="17780" marT="0" marB="0" anchor="ctr"/>
                </a:tc>
                <a:tc>
                  <a:txBody>
                    <a:bodyPr/>
                    <a:lstStyle/>
                    <a:p>
                      <a:endParaRPr lang="zh-TW" sz="1000">
                        <a:effectLst/>
                        <a:latin typeface="Times New Roman"/>
                      </a:endParaRPr>
                    </a:p>
                  </a:txBody>
                  <a:tcPr marL="17780" marR="17780" marT="0" marB="0" anchor="ctr"/>
                </a:tc>
                <a:tc>
                  <a:txBody>
                    <a:bodyPr/>
                    <a:lstStyle/>
                    <a:p>
                      <a:endParaRPr lang="zh-TW" sz="1000">
                        <a:effectLst/>
                        <a:latin typeface="Times New Roman"/>
                      </a:endParaRPr>
                    </a:p>
                  </a:txBody>
                  <a:tcPr marL="17780" marR="17780" marT="0" marB="0" anchor="ctr"/>
                </a:tc>
                <a:extLst>
                  <a:ext uri="{0D108BD9-81ED-4DB2-BD59-A6C34878D82A}">
                    <a16:rowId xmlns:a16="http://schemas.microsoft.com/office/drawing/2014/main" val="10005"/>
                  </a:ext>
                </a:extLst>
              </a:tr>
              <a:tr h="275923">
                <a:tc>
                  <a:txBody>
                    <a:bodyPr/>
                    <a:lstStyle/>
                    <a:p>
                      <a:pPr>
                        <a:spcAft>
                          <a:spcPts val="0"/>
                        </a:spcAft>
                      </a:pPr>
                      <a:r>
                        <a:rPr lang="en-US" sz="1200" kern="100">
                          <a:effectLst/>
                        </a:rPr>
                        <a:t>3.</a:t>
                      </a:r>
                      <a:r>
                        <a:rPr lang="zh-TW" sz="1200" kern="100">
                          <a:effectLst/>
                        </a:rPr>
                        <a:t>材料費</a:t>
                      </a:r>
                      <a:endParaRPr lang="zh-TW" sz="1200" kern="100">
                        <a:effectLst/>
                        <a:latin typeface="Times New Roman"/>
                        <a:ea typeface="新細明體"/>
                      </a:endParaRPr>
                    </a:p>
                  </a:txBody>
                  <a:tcPr marL="17780" marR="17780" marT="0" marB="0" anchor="ctr"/>
                </a:tc>
                <a:tc>
                  <a:txBody>
                    <a:bodyPr/>
                    <a:lstStyle/>
                    <a:p>
                      <a:endParaRPr lang="zh-TW" sz="1000">
                        <a:effectLst/>
                        <a:latin typeface="Times New Roman"/>
                      </a:endParaRPr>
                    </a:p>
                  </a:txBody>
                  <a:tcPr marL="17780" marR="17780" marT="0" marB="0" anchor="ctr"/>
                </a:tc>
                <a:tc>
                  <a:txBody>
                    <a:bodyPr/>
                    <a:lstStyle/>
                    <a:p>
                      <a:endParaRPr lang="zh-TW" sz="1000">
                        <a:effectLst/>
                        <a:latin typeface="Times New Roman"/>
                      </a:endParaRPr>
                    </a:p>
                  </a:txBody>
                  <a:tcPr marL="17780" marR="17780" marT="0" marB="0" anchor="ctr"/>
                </a:tc>
                <a:tc>
                  <a:txBody>
                    <a:bodyPr/>
                    <a:lstStyle/>
                    <a:p>
                      <a:endParaRPr lang="zh-TW" sz="1000">
                        <a:effectLst/>
                        <a:latin typeface="Times New Roman"/>
                      </a:endParaRPr>
                    </a:p>
                  </a:txBody>
                  <a:tcPr marL="17780" marR="17780" marT="0" marB="0" anchor="ctr"/>
                </a:tc>
                <a:extLst>
                  <a:ext uri="{0D108BD9-81ED-4DB2-BD59-A6C34878D82A}">
                    <a16:rowId xmlns:a16="http://schemas.microsoft.com/office/drawing/2014/main" val="10006"/>
                  </a:ext>
                </a:extLst>
              </a:tr>
              <a:tr h="275923">
                <a:tc>
                  <a:txBody>
                    <a:bodyPr/>
                    <a:lstStyle/>
                    <a:p>
                      <a:pPr>
                        <a:spcAft>
                          <a:spcPts val="0"/>
                        </a:spcAft>
                      </a:pPr>
                      <a:r>
                        <a:rPr lang="en-US" sz="1200" kern="100">
                          <a:effectLst/>
                        </a:rPr>
                        <a:t>4.</a:t>
                      </a:r>
                      <a:r>
                        <a:rPr lang="zh-TW" sz="1200" kern="100">
                          <a:effectLst/>
                        </a:rPr>
                        <a:t>設備使用費</a:t>
                      </a:r>
                      <a:endParaRPr lang="zh-TW" sz="1200" kern="100">
                        <a:effectLst/>
                        <a:latin typeface="Times New Roman"/>
                        <a:ea typeface="新細明體"/>
                      </a:endParaRPr>
                    </a:p>
                  </a:txBody>
                  <a:tcPr marL="17780" marR="17780" marT="0" marB="0" anchor="ctr"/>
                </a:tc>
                <a:tc>
                  <a:txBody>
                    <a:bodyPr/>
                    <a:lstStyle/>
                    <a:p>
                      <a:endParaRPr lang="zh-TW" sz="1000">
                        <a:effectLst/>
                        <a:latin typeface="Times New Roman"/>
                      </a:endParaRPr>
                    </a:p>
                  </a:txBody>
                  <a:tcPr marL="17780" marR="17780" marT="0" marB="0" anchor="ctr"/>
                </a:tc>
                <a:tc>
                  <a:txBody>
                    <a:bodyPr/>
                    <a:lstStyle/>
                    <a:p>
                      <a:endParaRPr lang="zh-TW" sz="1000">
                        <a:effectLst/>
                        <a:latin typeface="Times New Roman"/>
                      </a:endParaRPr>
                    </a:p>
                  </a:txBody>
                  <a:tcPr marL="17780" marR="17780" marT="0" marB="0" anchor="ctr"/>
                </a:tc>
                <a:tc>
                  <a:txBody>
                    <a:bodyPr/>
                    <a:lstStyle/>
                    <a:p>
                      <a:endParaRPr lang="zh-TW" sz="1000">
                        <a:effectLst/>
                        <a:latin typeface="Times New Roman"/>
                      </a:endParaRPr>
                    </a:p>
                  </a:txBody>
                  <a:tcPr marL="17780" marR="17780" marT="0" marB="0" anchor="ctr"/>
                </a:tc>
                <a:extLst>
                  <a:ext uri="{0D108BD9-81ED-4DB2-BD59-A6C34878D82A}">
                    <a16:rowId xmlns:a16="http://schemas.microsoft.com/office/drawing/2014/main" val="10007"/>
                  </a:ext>
                </a:extLst>
              </a:tr>
              <a:tr h="275923">
                <a:tc>
                  <a:txBody>
                    <a:bodyPr/>
                    <a:lstStyle/>
                    <a:p>
                      <a:pPr>
                        <a:spcAft>
                          <a:spcPts val="0"/>
                        </a:spcAft>
                      </a:pPr>
                      <a:r>
                        <a:rPr lang="en-US" sz="1200" kern="100">
                          <a:effectLst/>
                        </a:rPr>
                        <a:t>5.</a:t>
                      </a:r>
                      <a:r>
                        <a:rPr lang="zh-TW" sz="1200" kern="100">
                          <a:effectLst/>
                        </a:rPr>
                        <a:t>維護費</a:t>
                      </a:r>
                      <a:endParaRPr lang="zh-TW" sz="1200" kern="100">
                        <a:effectLst/>
                        <a:latin typeface="Times New Roman"/>
                        <a:ea typeface="新細明體"/>
                      </a:endParaRPr>
                    </a:p>
                  </a:txBody>
                  <a:tcPr marL="17780" marR="17780" marT="0" marB="0" anchor="ctr"/>
                </a:tc>
                <a:tc>
                  <a:txBody>
                    <a:bodyPr/>
                    <a:lstStyle/>
                    <a:p>
                      <a:pPr algn="ctr">
                        <a:spcAft>
                          <a:spcPts val="0"/>
                        </a:spcAft>
                      </a:pPr>
                      <a:r>
                        <a:rPr lang="en-US" sz="1200" kern="100">
                          <a:effectLst/>
                        </a:rPr>
                        <a:t> </a:t>
                      </a:r>
                      <a:endParaRPr lang="zh-TW" sz="1200" kern="100">
                        <a:effectLst/>
                        <a:latin typeface="Times New Roman"/>
                        <a:ea typeface="新細明體"/>
                      </a:endParaRPr>
                    </a:p>
                  </a:txBody>
                  <a:tcPr marL="17780" marR="17780" marT="0" marB="0" anchor="ctr"/>
                </a:tc>
                <a:tc>
                  <a:txBody>
                    <a:bodyPr/>
                    <a:lstStyle/>
                    <a:p>
                      <a:pPr algn="ctr">
                        <a:spcAft>
                          <a:spcPts val="0"/>
                        </a:spcAft>
                      </a:pPr>
                      <a:r>
                        <a:rPr lang="en-US" sz="1200" kern="100">
                          <a:effectLst/>
                        </a:rPr>
                        <a:t> </a:t>
                      </a:r>
                      <a:endParaRPr lang="zh-TW" sz="1200" kern="100">
                        <a:effectLst/>
                        <a:latin typeface="Times New Roman"/>
                        <a:ea typeface="新細明體"/>
                      </a:endParaRPr>
                    </a:p>
                  </a:txBody>
                  <a:tcPr marL="17780" marR="17780" marT="0" marB="0" anchor="ctr"/>
                </a:tc>
                <a:tc>
                  <a:txBody>
                    <a:bodyPr/>
                    <a:lstStyle/>
                    <a:p>
                      <a:pPr algn="ctr">
                        <a:spcAft>
                          <a:spcPts val="0"/>
                        </a:spcAft>
                      </a:pPr>
                      <a:r>
                        <a:rPr lang="en-US" sz="1200" kern="100">
                          <a:effectLst/>
                        </a:rPr>
                        <a:t> </a:t>
                      </a:r>
                      <a:endParaRPr lang="zh-TW" sz="1200" kern="100">
                        <a:effectLst/>
                        <a:latin typeface="Times New Roman"/>
                        <a:ea typeface="新細明體"/>
                      </a:endParaRPr>
                    </a:p>
                  </a:txBody>
                  <a:tcPr marL="17780" marR="17780" marT="0" marB="0" anchor="ctr"/>
                </a:tc>
                <a:extLst>
                  <a:ext uri="{0D108BD9-81ED-4DB2-BD59-A6C34878D82A}">
                    <a16:rowId xmlns:a16="http://schemas.microsoft.com/office/drawing/2014/main" val="10008"/>
                  </a:ext>
                </a:extLst>
              </a:tr>
              <a:tr h="275923">
                <a:tc>
                  <a:txBody>
                    <a:bodyPr/>
                    <a:lstStyle/>
                    <a:p>
                      <a:pPr>
                        <a:spcAft>
                          <a:spcPts val="0"/>
                        </a:spcAft>
                      </a:pPr>
                      <a:r>
                        <a:rPr lang="en-US" sz="1200" kern="100">
                          <a:effectLst/>
                        </a:rPr>
                        <a:t>6.</a:t>
                      </a:r>
                      <a:r>
                        <a:rPr lang="zh-TW" sz="1200" kern="100">
                          <a:effectLst/>
                        </a:rPr>
                        <a:t>業務費</a:t>
                      </a:r>
                      <a:endParaRPr lang="zh-TW" sz="1200" kern="100">
                        <a:effectLst/>
                        <a:latin typeface="Times New Roman"/>
                        <a:ea typeface="新細明體"/>
                      </a:endParaRPr>
                    </a:p>
                  </a:txBody>
                  <a:tcPr marL="17780" marR="17780" marT="0" marB="0" anchor="ctr"/>
                </a:tc>
                <a:tc>
                  <a:txBody>
                    <a:bodyPr/>
                    <a:lstStyle/>
                    <a:p>
                      <a:endParaRPr lang="zh-TW" sz="1000">
                        <a:effectLst/>
                        <a:latin typeface="Times New Roman"/>
                      </a:endParaRPr>
                    </a:p>
                  </a:txBody>
                  <a:tcPr marL="17780" marR="17780" marT="0" marB="0" anchor="ctr"/>
                </a:tc>
                <a:tc>
                  <a:txBody>
                    <a:bodyPr/>
                    <a:lstStyle/>
                    <a:p>
                      <a:endParaRPr lang="zh-TW" sz="1000">
                        <a:effectLst/>
                        <a:latin typeface="Times New Roman"/>
                      </a:endParaRPr>
                    </a:p>
                  </a:txBody>
                  <a:tcPr marL="17780" marR="17780" marT="0" marB="0" anchor="ctr"/>
                </a:tc>
                <a:tc>
                  <a:txBody>
                    <a:bodyPr/>
                    <a:lstStyle/>
                    <a:p>
                      <a:endParaRPr lang="zh-TW" sz="1000">
                        <a:effectLst/>
                        <a:latin typeface="Times New Roman"/>
                      </a:endParaRPr>
                    </a:p>
                  </a:txBody>
                  <a:tcPr marL="17780" marR="17780" marT="0" marB="0" anchor="ctr"/>
                </a:tc>
                <a:extLst>
                  <a:ext uri="{0D108BD9-81ED-4DB2-BD59-A6C34878D82A}">
                    <a16:rowId xmlns:a16="http://schemas.microsoft.com/office/drawing/2014/main" val="10009"/>
                  </a:ext>
                </a:extLst>
              </a:tr>
              <a:tr h="275923">
                <a:tc>
                  <a:txBody>
                    <a:bodyPr/>
                    <a:lstStyle/>
                    <a:p>
                      <a:pPr>
                        <a:spcAft>
                          <a:spcPts val="0"/>
                        </a:spcAft>
                      </a:pPr>
                      <a:r>
                        <a:rPr lang="zh-TW" sz="1200" kern="100">
                          <a:effectLst/>
                        </a:rPr>
                        <a:t>（</a:t>
                      </a:r>
                      <a:r>
                        <a:rPr lang="en-US" sz="1200" kern="100">
                          <a:effectLst/>
                        </a:rPr>
                        <a:t>1</a:t>
                      </a:r>
                      <a:r>
                        <a:rPr lang="zh-TW" sz="1200" kern="100">
                          <a:effectLst/>
                        </a:rPr>
                        <a:t>）技術移轉費</a:t>
                      </a:r>
                      <a:endParaRPr lang="zh-TW" sz="1200" kern="100">
                        <a:effectLst/>
                        <a:latin typeface="Times New Roman"/>
                        <a:ea typeface="新細明體"/>
                      </a:endParaRPr>
                    </a:p>
                  </a:txBody>
                  <a:tcPr marL="17780" marR="17780" marT="0" marB="0" anchor="ctr"/>
                </a:tc>
                <a:tc>
                  <a:txBody>
                    <a:bodyPr/>
                    <a:lstStyle/>
                    <a:p>
                      <a:endParaRPr lang="zh-TW" sz="1000">
                        <a:effectLst/>
                        <a:latin typeface="Times New Roman"/>
                      </a:endParaRPr>
                    </a:p>
                  </a:txBody>
                  <a:tcPr marL="17780" marR="17780" marT="0" marB="0" anchor="ctr"/>
                </a:tc>
                <a:tc>
                  <a:txBody>
                    <a:bodyPr/>
                    <a:lstStyle/>
                    <a:p>
                      <a:endParaRPr lang="zh-TW" sz="1000">
                        <a:effectLst/>
                        <a:latin typeface="Times New Roman"/>
                      </a:endParaRPr>
                    </a:p>
                  </a:txBody>
                  <a:tcPr marL="17780" marR="17780" marT="0" marB="0" anchor="ctr"/>
                </a:tc>
                <a:tc>
                  <a:txBody>
                    <a:bodyPr/>
                    <a:lstStyle/>
                    <a:p>
                      <a:endParaRPr lang="zh-TW" sz="1000">
                        <a:effectLst/>
                        <a:latin typeface="Times New Roman"/>
                      </a:endParaRPr>
                    </a:p>
                  </a:txBody>
                  <a:tcPr marL="17780" marR="17780" marT="0" marB="0" anchor="ctr"/>
                </a:tc>
                <a:extLst>
                  <a:ext uri="{0D108BD9-81ED-4DB2-BD59-A6C34878D82A}">
                    <a16:rowId xmlns:a16="http://schemas.microsoft.com/office/drawing/2014/main" val="10010"/>
                  </a:ext>
                </a:extLst>
              </a:tr>
              <a:tr h="275923">
                <a:tc>
                  <a:txBody>
                    <a:bodyPr/>
                    <a:lstStyle/>
                    <a:p>
                      <a:pPr>
                        <a:spcAft>
                          <a:spcPts val="0"/>
                        </a:spcAft>
                      </a:pPr>
                      <a:r>
                        <a:rPr lang="zh-TW" sz="1200" kern="100">
                          <a:effectLst/>
                        </a:rPr>
                        <a:t>（</a:t>
                      </a:r>
                      <a:r>
                        <a:rPr lang="en-US" sz="1200" kern="100">
                          <a:effectLst/>
                        </a:rPr>
                        <a:t>2</a:t>
                      </a:r>
                      <a:r>
                        <a:rPr lang="zh-TW" sz="1200" kern="100">
                          <a:effectLst/>
                        </a:rPr>
                        <a:t>）委託研究、國際合作費</a:t>
                      </a:r>
                      <a:endParaRPr lang="zh-TW" sz="1200" kern="100">
                        <a:effectLst/>
                        <a:latin typeface="Times New Roman"/>
                        <a:ea typeface="新細明體"/>
                      </a:endParaRPr>
                    </a:p>
                  </a:txBody>
                  <a:tcPr marL="17780" marR="17780" marT="0" marB="0" anchor="ctr"/>
                </a:tc>
                <a:tc>
                  <a:txBody>
                    <a:bodyPr/>
                    <a:lstStyle/>
                    <a:p>
                      <a:endParaRPr lang="zh-TW" sz="1000">
                        <a:effectLst/>
                        <a:latin typeface="Times New Roman"/>
                      </a:endParaRPr>
                    </a:p>
                  </a:txBody>
                  <a:tcPr marL="17780" marR="17780" marT="0" marB="0" anchor="ctr"/>
                </a:tc>
                <a:tc>
                  <a:txBody>
                    <a:bodyPr/>
                    <a:lstStyle/>
                    <a:p>
                      <a:endParaRPr lang="zh-TW" sz="1000">
                        <a:effectLst/>
                        <a:latin typeface="Times New Roman"/>
                      </a:endParaRPr>
                    </a:p>
                  </a:txBody>
                  <a:tcPr marL="17780" marR="17780" marT="0" marB="0" anchor="ctr"/>
                </a:tc>
                <a:tc>
                  <a:txBody>
                    <a:bodyPr/>
                    <a:lstStyle/>
                    <a:p>
                      <a:endParaRPr lang="zh-TW" sz="1000">
                        <a:effectLst/>
                        <a:latin typeface="Times New Roman"/>
                      </a:endParaRPr>
                    </a:p>
                  </a:txBody>
                  <a:tcPr marL="17780" marR="17780" marT="0" marB="0" anchor="ctr"/>
                </a:tc>
                <a:extLst>
                  <a:ext uri="{0D108BD9-81ED-4DB2-BD59-A6C34878D82A}">
                    <a16:rowId xmlns:a16="http://schemas.microsoft.com/office/drawing/2014/main" val="10011"/>
                  </a:ext>
                </a:extLst>
              </a:tr>
              <a:tr h="275923">
                <a:tc>
                  <a:txBody>
                    <a:bodyPr/>
                    <a:lstStyle/>
                    <a:p>
                      <a:pPr>
                        <a:spcAft>
                          <a:spcPts val="0"/>
                        </a:spcAft>
                      </a:pPr>
                      <a:r>
                        <a:rPr lang="zh-TW" sz="1200" kern="100">
                          <a:effectLst/>
                        </a:rPr>
                        <a:t>（</a:t>
                      </a:r>
                      <a:r>
                        <a:rPr lang="en-US" sz="1200" kern="100">
                          <a:effectLst/>
                        </a:rPr>
                        <a:t>3</a:t>
                      </a:r>
                      <a:r>
                        <a:rPr lang="zh-TW" sz="1200" kern="100">
                          <a:effectLst/>
                        </a:rPr>
                        <a:t>）其他業務費</a:t>
                      </a:r>
                      <a:endParaRPr lang="zh-TW" sz="1200" kern="100">
                        <a:effectLst/>
                        <a:latin typeface="Times New Roman"/>
                        <a:ea typeface="新細明體"/>
                      </a:endParaRPr>
                    </a:p>
                  </a:txBody>
                  <a:tcPr marL="17780" marR="17780" marT="0" marB="0" anchor="ctr"/>
                </a:tc>
                <a:tc>
                  <a:txBody>
                    <a:bodyPr/>
                    <a:lstStyle/>
                    <a:p>
                      <a:pPr algn="ctr">
                        <a:spcAft>
                          <a:spcPts val="0"/>
                        </a:spcAft>
                      </a:pPr>
                      <a:r>
                        <a:rPr lang="en-US" sz="1200" kern="100">
                          <a:effectLst/>
                        </a:rPr>
                        <a:t> </a:t>
                      </a:r>
                      <a:endParaRPr lang="zh-TW" sz="1200" kern="100">
                        <a:effectLst/>
                        <a:latin typeface="Times New Roman"/>
                        <a:ea typeface="新細明體"/>
                      </a:endParaRPr>
                    </a:p>
                  </a:txBody>
                  <a:tcPr marL="17780" marR="17780" marT="0" marB="0" anchor="ctr"/>
                </a:tc>
                <a:tc>
                  <a:txBody>
                    <a:bodyPr/>
                    <a:lstStyle/>
                    <a:p>
                      <a:pPr algn="ctr">
                        <a:spcAft>
                          <a:spcPts val="0"/>
                        </a:spcAft>
                      </a:pPr>
                      <a:r>
                        <a:rPr lang="en-US" sz="1200" kern="100">
                          <a:effectLst/>
                        </a:rPr>
                        <a:t> </a:t>
                      </a:r>
                      <a:endParaRPr lang="zh-TW" sz="1200" kern="100">
                        <a:effectLst/>
                        <a:latin typeface="Times New Roman"/>
                        <a:ea typeface="新細明體"/>
                      </a:endParaRPr>
                    </a:p>
                  </a:txBody>
                  <a:tcPr marL="17780" marR="17780" marT="0" marB="0" anchor="ctr"/>
                </a:tc>
                <a:tc>
                  <a:txBody>
                    <a:bodyPr/>
                    <a:lstStyle/>
                    <a:p>
                      <a:pPr algn="ctr">
                        <a:spcAft>
                          <a:spcPts val="0"/>
                        </a:spcAft>
                      </a:pPr>
                      <a:r>
                        <a:rPr lang="en-US" sz="1200" kern="100">
                          <a:effectLst/>
                        </a:rPr>
                        <a:t> </a:t>
                      </a:r>
                      <a:endParaRPr lang="zh-TW" sz="1200" kern="100">
                        <a:effectLst/>
                        <a:latin typeface="Times New Roman"/>
                        <a:ea typeface="新細明體"/>
                      </a:endParaRPr>
                    </a:p>
                  </a:txBody>
                  <a:tcPr marL="17780" marR="17780" marT="0" marB="0" anchor="ctr"/>
                </a:tc>
                <a:extLst>
                  <a:ext uri="{0D108BD9-81ED-4DB2-BD59-A6C34878D82A}">
                    <a16:rowId xmlns:a16="http://schemas.microsoft.com/office/drawing/2014/main" val="10012"/>
                  </a:ext>
                </a:extLst>
              </a:tr>
              <a:tr h="275923">
                <a:tc>
                  <a:txBody>
                    <a:bodyPr/>
                    <a:lstStyle/>
                    <a:p>
                      <a:pPr algn="ctr">
                        <a:spcAft>
                          <a:spcPts val="0"/>
                        </a:spcAft>
                      </a:pPr>
                      <a:r>
                        <a:rPr lang="zh-TW" sz="1200" kern="100">
                          <a:effectLst/>
                        </a:rPr>
                        <a:t>小計</a:t>
                      </a:r>
                      <a:endParaRPr lang="zh-TW" sz="1200" kern="100">
                        <a:effectLst/>
                        <a:latin typeface="Times New Roman"/>
                        <a:ea typeface="新細明體"/>
                      </a:endParaRPr>
                    </a:p>
                  </a:txBody>
                  <a:tcPr marL="17780" marR="17780" marT="0" marB="0" anchor="ctr"/>
                </a:tc>
                <a:tc>
                  <a:txBody>
                    <a:bodyPr/>
                    <a:lstStyle/>
                    <a:p>
                      <a:endParaRPr lang="zh-TW" sz="1000">
                        <a:effectLst/>
                        <a:latin typeface="Times New Roman"/>
                      </a:endParaRPr>
                    </a:p>
                  </a:txBody>
                  <a:tcPr marL="17780" marR="17780" marT="0" marB="0" anchor="ctr"/>
                </a:tc>
                <a:tc>
                  <a:txBody>
                    <a:bodyPr/>
                    <a:lstStyle/>
                    <a:p>
                      <a:endParaRPr lang="zh-TW" sz="1000">
                        <a:effectLst/>
                        <a:latin typeface="Times New Roman"/>
                      </a:endParaRPr>
                    </a:p>
                  </a:txBody>
                  <a:tcPr marL="17780" marR="17780" marT="0" marB="0" anchor="ctr"/>
                </a:tc>
                <a:tc>
                  <a:txBody>
                    <a:bodyPr/>
                    <a:lstStyle/>
                    <a:p>
                      <a:endParaRPr lang="zh-TW" sz="1000">
                        <a:effectLst/>
                        <a:latin typeface="Times New Roman"/>
                      </a:endParaRPr>
                    </a:p>
                  </a:txBody>
                  <a:tcPr marL="17780" marR="17780" marT="0" marB="0" anchor="ctr"/>
                </a:tc>
                <a:extLst>
                  <a:ext uri="{0D108BD9-81ED-4DB2-BD59-A6C34878D82A}">
                    <a16:rowId xmlns:a16="http://schemas.microsoft.com/office/drawing/2014/main" val="10013"/>
                  </a:ext>
                </a:extLst>
              </a:tr>
              <a:tr h="275923">
                <a:tc>
                  <a:txBody>
                    <a:bodyPr/>
                    <a:lstStyle/>
                    <a:p>
                      <a:pPr>
                        <a:spcAft>
                          <a:spcPts val="0"/>
                        </a:spcAft>
                      </a:pPr>
                      <a:r>
                        <a:rPr lang="en-US" sz="1200" kern="100">
                          <a:effectLst/>
                        </a:rPr>
                        <a:t>7.</a:t>
                      </a:r>
                      <a:r>
                        <a:rPr lang="zh-TW" sz="1200" kern="100">
                          <a:effectLst/>
                        </a:rPr>
                        <a:t>管理費</a:t>
                      </a:r>
                      <a:endParaRPr lang="zh-TW" sz="1200" kern="100">
                        <a:effectLst/>
                        <a:latin typeface="Times New Roman"/>
                        <a:ea typeface="新細明體"/>
                      </a:endParaRPr>
                    </a:p>
                  </a:txBody>
                  <a:tcPr marL="17780" marR="17780" marT="0" marB="0" anchor="ctr"/>
                </a:tc>
                <a:tc>
                  <a:txBody>
                    <a:bodyPr/>
                    <a:lstStyle/>
                    <a:p>
                      <a:endParaRPr lang="zh-TW" sz="1000">
                        <a:effectLst/>
                        <a:latin typeface="Times New Roman"/>
                      </a:endParaRPr>
                    </a:p>
                  </a:txBody>
                  <a:tcPr marL="17780" marR="17780" marT="0" marB="0" anchor="ctr"/>
                </a:tc>
                <a:tc>
                  <a:txBody>
                    <a:bodyPr/>
                    <a:lstStyle/>
                    <a:p>
                      <a:endParaRPr lang="zh-TW" sz="1000">
                        <a:effectLst/>
                        <a:latin typeface="Times New Roman"/>
                      </a:endParaRPr>
                    </a:p>
                  </a:txBody>
                  <a:tcPr marL="17780" marR="17780" marT="0" marB="0" anchor="ctr"/>
                </a:tc>
                <a:tc>
                  <a:txBody>
                    <a:bodyPr/>
                    <a:lstStyle/>
                    <a:p>
                      <a:endParaRPr lang="zh-TW" sz="1000">
                        <a:effectLst/>
                        <a:latin typeface="Times New Roman"/>
                      </a:endParaRPr>
                    </a:p>
                  </a:txBody>
                  <a:tcPr marL="17780" marR="17780" marT="0" marB="0" anchor="ctr"/>
                </a:tc>
                <a:extLst>
                  <a:ext uri="{0D108BD9-81ED-4DB2-BD59-A6C34878D82A}">
                    <a16:rowId xmlns:a16="http://schemas.microsoft.com/office/drawing/2014/main" val="10014"/>
                  </a:ext>
                </a:extLst>
              </a:tr>
              <a:tr h="275923">
                <a:tc>
                  <a:txBody>
                    <a:bodyPr/>
                    <a:lstStyle/>
                    <a:p>
                      <a:pPr algn="ctr">
                        <a:spcAft>
                          <a:spcPts val="0"/>
                        </a:spcAft>
                      </a:pPr>
                      <a:r>
                        <a:rPr lang="zh-TW" sz="1200" kern="100">
                          <a:effectLst/>
                        </a:rPr>
                        <a:t>開發總經費</a:t>
                      </a:r>
                      <a:endParaRPr lang="zh-TW" sz="1200" kern="100">
                        <a:effectLst/>
                        <a:latin typeface="Times New Roman"/>
                        <a:ea typeface="新細明體"/>
                      </a:endParaRPr>
                    </a:p>
                  </a:txBody>
                  <a:tcPr marL="17780" marR="17780" marT="0" marB="0" anchor="ctr"/>
                </a:tc>
                <a:tc>
                  <a:txBody>
                    <a:bodyPr/>
                    <a:lstStyle/>
                    <a:p>
                      <a:endParaRPr lang="zh-TW" sz="1000">
                        <a:effectLst/>
                        <a:latin typeface="Times New Roman"/>
                      </a:endParaRPr>
                    </a:p>
                  </a:txBody>
                  <a:tcPr marL="17780" marR="17780" marT="0" marB="0" anchor="ctr"/>
                </a:tc>
                <a:tc>
                  <a:txBody>
                    <a:bodyPr/>
                    <a:lstStyle/>
                    <a:p>
                      <a:endParaRPr lang="zh-TW" sz="1000">
                        <a:effectLst/>
                        <a:latin typeface="Times New Roman"/>
                      </a:endParaRPr>
                    </a:p>
                  </a:txBody>
                  <a:tcPr marL="17780" marR="17780" marT="0" marB="0" anchor="ctr"/>
                </a:tc>
                <a:tc>
                  <a:txBody>
                    <a:bodyPr/>
                    <a:lstStyle/>
                    <a:p>
                      <a:endParaRPr lang="zh-TW" sz="1000">
                        <a:effectLst/>
                        <a:latin typeface="Times New Roman"/>
                      </a:endParaRPr>
                    </a:p>
                  </a:txBody>
                  <a:tcPr marL="17780" marR="17780" marT="0" marB="0" anchor="ctr"/>
                </a:tc>
                <a:extLst>
                  <a:ext uri="{0D108BD9-81ED-4DB2-BD59-A6C34878D82A}">
                    <a16:rowId xmlns:a16="http://schemas.microsoft.com/office/drawing/2014/main" val="10015"/>
                  </a:ext>
                </a:extLst>
              </a:tr>
              <a:tr h="275923">
                <a:tc>
                  <a:txBody>
                    <a:bodyPr/>
                    <a:lstStyle/>
                    <a:p>
                      <a:pPr>
                        <a:spcAft>
                          <a:spcPts val="0"/>
                        </a:spcAft>
                      </a:pPr>
                      <a:r>
                        <a:rPr lang="zh-TW" sz="1200" kern="100">
                          <a:effectLst/>
                        </a:rPr>
                        <a:t>廠商自籌款佔補助款百分比</a:t>
                      </a:r>
                      <a:endParaRPr lang="zh-TW" sz="1200" kern="100">
                        <a:effectLst/>
                        <a:latin typeface="Times New Roman"/>
                        <a:ea typeface="新細明體"/>
                      </a:endParaRPr>
                    </a:p>
                  </a:txBody>
                  <a:tcPr marL="17780" marR="17780" marT="0" marB="0" anchor="ctr"/>
                </a:tc>
                <a:tc gridSpan="3">
                  <a:txBody>
                    <a:bodyPr/>
                    <a:lstStyle/>
                    <a:p>
                      <a:pPr algn="ctr">
                        <a:spcAft>
                          <a:spcPts val="0"/>
                        </a:spcAft>
                      </a:pPr>
                      <a:r>
                        <a:rPr lang="en-US" sz="1200" kern="100" dirty="0">
                          <a:effectLst/>
                        </a:rPr>
                        <a:t>XX%</a:t>
                      </a:r>
                      <a:endParaRPr lang="zh-TW" sz="1200" kern="100" dirty="0">
                        <a:effectLst/>
                        <a:latin typeface="Times New Roman"/>
                        <a:ea typeface="新細明體"/>
                      </a:endParaRPr>
                    </a:p>
                  </a:txBody>
                  <a:tcPr marL="17780" marR="17780" marT="0" marB="0" anchor="ct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0016"/>
                  </a:ext>
                </a:extLst>
              </a:tr>
            </a:tbl>
          </a:graphicData>
        </a:graphic>
      </p:graphicFrame>
    </p:spTree>
    <p:extLst>
      <p:ext uri="{BB962C8B-B14F-4D97-AF65-F5344CB8AC3E}">
        <p14:creationId xmlns:p14="http://schemas.microsoft.com/office/powerpoint/2010/main" val="16915412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rtlCol="0">
            <a:normAutofit/>
          </a:bodyPr>
          <a:lstStyle/>
          <a:p>
            <a:pPr fontAlgn="auto">
              <a:spcAft>
                <a:spcPts val="0"/>
              </a:spcAft>
              <a:defRPr/>
            </a:pPr>
            <a:r>
              <a:rPr lang="zh-TW" altLang="en-US" b="1" kern="2600" dirty="0">
                <a:latin typeface="Times New Roman"/>
                <a:ea typeface="標楷體"/>
              </a:rPr>
              <a:t>技術作價作業</a:t>
            </a:r>
          </a:p>
        </p:txBody>
      </p:sp>
      <p:sp>
        <p:nvSpPr>
          <p:cNvPr id="3" name="文字版面配置區 2"/>
          <p:cNvSpPr>
            <a:spLocks noGrp="1"/>
          </p:cNvSpPr>
          <p:nvPr>
            <p:ph type="body" idx="1"/>
          </p:nvPr>
        </p:nvSpPr>
        <p:spPr/>
        <p:txBody>
          <a:bodyPr rtlCol="0">
            <a:normAutofit/>
          </a:bodyPr>
          <a:lstStyle/>
          <a:p>
            <a:pPr fontAlgn="auto">
              <a:spcAft>
                <a:spcPts val="0"/>
              </a:spcAft>
              <a:buFont typeface="Arial" pitchFamily="34" charset="0"/>
              <a:buChar char="•"/>
              <a:defRPr/>
            </a:pPr>
            <a:r>
              <a:rPr lang="zh-TW" altLang="en-US" kern="100" dirty="0">
                <a:latin typeface="Times New Roman"/>
                <a:ea typeface="標楷體"/>
              </a:rPr>
              <a:t>新創團隊與學校間應完成校內技術作價條件申請並獲學校核可之相關具體說明</a:t>
            </a:r>
            <a:endParaRPr lang="en-US" altLang="zh-TW" kern="100" dirty="0">
              <a:latin typeface="Times New Roman"/>
              <a:ea typeface="標楷體"/>
            </a:endParaRPr>
          </a:p>
          <a:p>
            <a:pPr fontAlgn="auto">
              <a:spcAft>
                <a:spcPts val="0"/>
              </a:spcAft>
              <a:buFont typeface="Arial" pitchFamily="34" charset="0"/>
              <a:buChar char="•"/>
              <a:defRPr/>
            </a:pPr>
            <a:r>
              <a:rPr lang="zh-TW" altLang="en-US" kern="100" dirty="0">
                <a:latin typeface="Times New Roman"/>
                <a:ea typeface="標楷體"/>
              </a:rPr>
              <a:t>相關佐證文件</a:t>
            </a:r>
            <a:endParaRPr lang="en-US" altLang="zh-TW" kern="100" dirty="0">
              <a:latin typeface="Times New Roman"/>
              <a:ea typeface="標楷體"/>
            </a:endParaRPr>
          </a:p>
          <a:p>
            <a:pPr fontAlgn="auto">
              <a:spcAft>
                <a:spcPts val="0"/>
              </a:spcAft>
              <a:buFont typeface="Arial" pitchFamily="34" charset="0"/>
              <a:buChar char="•"/>
              <a:defRPr/>
            </a:pPr>
            <a:endParaRPr lang="en-US" altLang="zh-TW" kern="100" dirty="0">
              <a:latin typeface="Times New Roman"/>
              <a:ea typeface="標楷體"/>
            </a:endParaRPr>
          </a:p>
        </p:txBody>
      </p:sp>
    </p:spTree>
    <p:extLst>
      <p:ext uri="{BB962C8B-B14F-4D97-AF65-F5344CB8AC3E}">
        <p14:creationId xmlns:p14="http://schemas.microsoft.com/office/powerpoint/2010/main" val="3214988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zh-TW" b="1" dirty="0">
                <a:latin typeface="標楷體" panose="03000509000000000000" pitchFamily="65" charset="-120"/>
                <a:ea typeface="標楷體" panose="03000509000000000000" pitchFamily="65" charset="-120"/>
              </a:rPr>
              <a:t>預期效益與價值創造</a:t>
            </a:r>
            <a:endParaRPr lang="zh-TW" altLang="en-US" b="1" dirty="0">
              <a:latin typeface="標楷體" panose="03000509000000000000" pitchFamily="65" charset="-120"/>
              <a:ea typeface="標楷體" panose="03000509000000000000" pitchFamily="65" charset="-120"/>
            </a:endParaRPr>
          </a:p>
        </p:txBody>
      </p:sp>
      <p:sp>
        <p:nvSpPr>
          <p:cNvPr id="3" name="文字版面配置區 2"/>
          <p:cNvSpPr>
            <a:spLocks noGrp="1"/>
          </p:cNvSpPr>
          <p:nvPr>
            <p:ph type="body" idx="1"/>
          </p:nvPr>
        </p:nvSpPr>
        <p:spPr/>
        <p:txBody>
          <a:bodyPr/>
          <a:lstStyle/>
          <a:p>
            <a:pPr marL="0" indent="0">
              <a:buNone/>
            </a:pPr>
            <a:r>
              <a:rPr lang="zh-TW" altLang="zh-TW" dirty="0">
                <a:latin typeface="標楷體" panose="03000509000000000000" pitchFamily="65" charset="-120"/>
                <a:ea typeface="標楷體" panose="03000509000000000000" pitchFamily="65" charset="-120"/>
              </a:rPr>
              <a:t>本計畫所衍生</a:t>
            </a:r>
            <a:r>
              <a:rPr lang="zh-TW" altLang="en-US" dirty="0">
                <a:latin typeface="標楷體" panose="03000509000000000000" pitchFamily="65" charset="-120"/>
                <a:ea typeface="標楷體" panose="03000509000000000000" pitchFamily="65" charset="-120"/>
              </a:rPr>
              <a:t>新創公司，可產生之產業</a:t>
            </a:r>
            <a:r>
              <a:rPr lang="zh-TW" altLang="zh-TW" dirty="0">
                <a:latin typeface="標楷體" panose="03000509000000000000" pitchFamily="65" charset="-120"/>
                <a:ea typeface="標楷體" panose="03000509000000000000" pitchFamily="65" charset="-120"/>
              </a:rPr>
              <a:t>效益及價值</a:t>
            </a:r>
            <a:r>
              <a:rPr lang="zh-TW" altLang="en-US" dirty="0">
                <a:latin typeface="標楷體" panose="03000509000000000000" pitchFamily="65" charset="-120"/>
                <a:ea typeface="標楷體" panose="03000509000000000000" pitchFamily="65" charset="-120"/>
              </a:rPr>
              <a:t>創造</a:t>
            </a:r>
            <a:r>
              <a:rPr lang="zh-TW" altLang="zh-TW" dirty="0">
                <a:latin typeface="標楷體" panose="03000509000000000000" pitchFamily="65" charset="-120"/>
                <a:ea typeface="標楷體" panose="03000509000000000000" pitchFamily="65" charset="-120"/>
              </a:rPr>
              <a:t>，如創新產品</a:t>
            </a:r>
            <a:r>
              <a:rPr lang="en-US" altLang="zh-TW" dirty="0">
                <a:latin typeface="標楷體" panose="03000509000000000000" pitchFamily="65" charset="-120"/>
                <a:ea typeface="標楷體" panose="03000509000000000000" pitchFamily="65" charset="-120"/>
              </a:rPr>
              <a:t>/</a:t>
            </a:r>
            <a:r>
              <a:rPr lang="zh-TW" altLang="zh-TW" dirty="0">
                <a:latin typeface="標楷體" panose="03000509000000000000" pitchFamily="65" charset="-120"/>
                <a:ea typeface="標楷體" panose="03000509000000000000" pitchFamily="65" charset="-120"/>
              </a:rPr>
              <a:t>營運模式、後續引導產品</a:t>
            </a:r>
            <a:r>
              <a:rPr lang="en-US" altLang="zh-TW" dirty="0">
                <a:latin typeface="標楷體" panose="03000509000000000000" pitchFamily="65" charset="-120"/>
                <a:ea typeface="標楷體" panose="03000509000000000000" pitchFamily="65" charset="-120"/>
              </a:rPr>
              <a:t>/</a:t>
            </a:r>
            <a:r>
              <a:rPr lang="zh-TW" altLang="zh-TW" dirty="0">
                <a:latin typeface="標楷體" panose="03000509000000000000" pitchFamily="65" charset="-120"/>
                <a:ea typeface="標楷體" panose="03000509000000000000" pitchFamily="65" charset="-120"/>
              </a:rPr>
              <a:t>科技服務銷售營業額、引導投資、增加就業人數</a:t>
            </a:r>
            <a:r>
              <a:rPr lang="zh-TW" altLang="en-US" dirty="0">
                <a:latin typeface="標楷體" panose="03000509000000000000" pitchFamily="65" charset="-120"/>
                <a:ea typeface="標楷體" panose="03000509000000000000" pitchFamily="65" charset="-120"/>
              </a:rPr>
              <a:t>等</a:t>
            </a:r>
            <a:r>
              <a:rPr lang="zh-TW" altLang="zh-TW" dirty="0">
                <a:latin typeface="標楷體" panose="03000509000000000000" pitchFamily="65" charset="-120"/>
                <a:ea typeface="標楷體" panose="03000509000000000000" pitchFamily="65" charset="-120"/>
              </a:rPr>
              <a:t>效益說明。</a:t>
            </a:r>
            <a:endParaRPr lang="zh-TW" altLang="en-US" dirty="0">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29366448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rtlCol="0">
            <a:normAutofit/>
          </a:bodyPr>
          <a:lstStyle/>
          <a:p>
            <a:pPr fontAlgn="auto">
              <a:spcAft>
                <a:spcPts val="0"/>
              </a:spcAft>
              <a:defRPr/>
            </a:pPr>
            <a:r>
              <a:rPr lang="zh-TW" altLang="en-US" b="1" kern="2600" dirty="0">
                <a:latin typeface="Times New Roman"/>
                <a:ea typeface="標楷體"/>
              </a:rPr>
              <a:t>附件</a:t>
            </a:r>
          </a:p>
        </p:txBody>
      </p:sp>
      <p:sp>
        <p:nvSpPr>
          <p:cNvPr id="3" name="文字版面配置區 2"/>
          <p:cNvSpPr>
            <a:spLocks noGrp="1"/>
          </p:cNvSpPr>
          <p:nvPr>
            <p:ph type="body" idx="1"/>
          </p:nvPr>
        </p:nvSpPr>
        <p:spPr/>
        <p:txBody>
          <a:bodyPr rtlCol="0">
            <a:normAutofit/>
          </a:bodyPr>
          <a:lstStyle/>
          <a:p>
            <a:pPr marL="0" indent="0" fontAlgn="auto">
              <a:spcAft>
                <a:spcPts val="0"/>
              </a:spcAft>
              <a:buNone/>
              <a:defRPr/>
            </a:pPr>
            <a:r>
              <a:rPr lang="zh-TW" altLang="en-US" kern="100" dirty="0">
                <a:latin typeface="Times New Roman"/>
                <a:ea typeface="標楷體"/>
              </a:rPr>
              <a:t>可視需要增列其他說明。</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2">
            <a:extLst>
              <a:ext uri="{FF2B5EF4-FFF2-40B4-BE49-F238E27FC236}">
                <a16:creationId xmlns:a16="http://schemas.microsoft.com/office/drawing/2014/main" id="{C53CA002-1DE1-4392-B616-2C8973B1FAD4}"/>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26" name="Rectangle 37">
            <a:extLst>
              <a:ext uri="{FF2B5EF4-FFF2-40B4-BE49-F238E27FC236}">
                <a16:creationId xmlns:a16="http://schemas.microsoft.com/office/drawing/2014/main" id="{19085921-13EF-493E-9EBA-21D6A3FC6B27}"/>
              </a:ext>
            </a:extLst>
          </p:cNvPr>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Tree>
    <p:extLst>
      <p:ext uri="{BB962C8B-B14F-4D97-AF65-F5344CB8AC3E}">
        <p14:creationId xmlns:p14="http://schemas.microsoft.com/office/powerpoint/2010/main" val="23772256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標題 1"/>
          <p:cNvSpPr>
            <a:spLocks/>
          </p:cNvSpPr>
          <p:nvPr/>
        </p:nvSpPr>
        <p:spPr bwMode="auto">
          <a:xfrm>
            <a:off x="571500" y="642938"/>
            <a:ext cx="8143875" cy="2143125"/>
          </a:xfrm>
          <a:prstGeom prst="rect">
            <a:avLst/>
          </a:prstGeom>
          <a:noFill/>
          <a:ln w="9525">
            <a:noFill/>
            <a:miter lim="800000"/>
            <a:headEnd/>
            <a:tailEnd/>
          </a:ln>
        </p:spPr>
        <p:txBody>
          <a:bodyPr anchor="ctr"/>
          <a:lstStyle/>
          <a:p>
            <a:pPr algn="ctr"/>
            <a:r>
              <a:rPr lang="zh-TW" altLang="en-US" sz="3200" b="1" dirty="0">
                <a:solidFill>
                  <a:srgbClr val="FF0000"/>
                </a:solidFill>
                <a:latin typeface="標楷體" pitchFamily="65" charset="-120"/>
                <a:ea typeface="標楷體" pitchFamily="65" charset="-120"/>
                <a:cs typeface="Times New Roman" pitchFamily="18" charset="0"/>
              </a:rPr>
              <a:t>經濟部技術處</a:t>
            </a:r>
            <a:br>
              <a:rPr lang="zh-TW" altLang="en-US" sz="3200" b="1" dirty="0">
                <a:solidFill>
                  <a:srgbClr val="FF0000"/>
                </a:solidFill>
                <a:latin typeface="標楷體" pitchFamily="65" charset="-120"/>
                <a:ea typeface="標楷體" pitchFamily="65" charset="-120"/>
                <a:cs typeface="Times New Roman" pitchFamily="18" charset="0"/>
              </a:rPr>
            </a:br>
            <a:r>
              <a:rPr lang="zh-TW" altLang="en-US" sz="3200" b="1" dirty="0">
                <a:solidFill>
                  <a:srgbClr val="FF0000"/>
                </a:solidFill>
                <a:latin typeface="標楷體" pitchFamily="65" charset="-120"/>
                <a:ea typeface="標楷體" pitchFamily="65" charset="-120"/>
                <a:cs typeface="Times New Roman" pitchFamily="18" charset="0"/>
              </a:rPr>
              <a:t>科研成果價值創造計畫</a:t>
            </a:r>
            <a:br>
              <a:rPr lang="zh-TW" altLang="en-US" sz="3200" b="1" dirty="0">
                <a:solidFill>
                  <a:srgbClr val="FF0000"/>
                </a:solidFill>
                <a:latin typeface="標楷體" pitchFamily="65" charset="-120"/>
                <a:ea typeface="標楷體" pitchFamily="65" charset="-120"/>
                <a:cs typeface="Times New Roman" pitchFamily="18" charset="0"/>
              </a:rPr>
            </a:br>
            <a:r>
              <a:rPr lang="zh-TW" altLang="en-US" sz="3200" b="1" dirty="0">
                <a:solidFill>
                  <a:srgbClr val="FF0000"/>
                </a:solidFill>
                <a:latin typeface="標楷體" pitchFamily="65" charset="-120"/>
                <a:ea typeface="標楷體" pitchFamily="65" charset="-120"/>
                <a:cs typeface="Times New Roman" pitchFamily="18" charset="0"/>
              </a:rPr>
              <a:t>     		</a:t>
            </a:r>
            <a:endParaRPr lang="en-US" altLang="zh-TW" b="1" dirty="0">
              <a:solidFill>
                <a:srgbClr val="595959"/>
              </a:solidFill>
              <a:latin typeface="標楷體" pitchFamily="65" charset="-120"/>
              <a:ea typeface="標楷體" pitchFamily="65" charset="-120"/>
              <a:cs typeface="Times New Roman" pitchFamily="18" charset="0"/>
            </a:endParaRPr>
          </a:p>
        </p:txBody>
      </p:sp>
      <p:sp>
        <p:nvSpPr>
          <p:cNvPr id="3075" name="副標題 2"/>
          <p:cNvSpPr>
            <a:spLocks/>
          </p:cNvSpPr>
          <p:nvPr/>
        </p:nvSpPr>
        <p:spPr bwMode="auto">
          <a:xfrm>
            <a:off x="251520" y="2996952"/>
            <a:ext cx="8572500" cy="2686050"/>
          </a:xfrm>
          <a:prstGeom prst="rect">
            <a:avLst/>
          </a:prstGeom>
          <a:noFill/>
          <a:ln w="9525">
            <a:noFill/>
            <a:miter lim="800000"/>
            <a:headEnd/>
            <a:tailEnd/>
          </a:ln>
        </p:spPr>
        <p:txBody>
          <a:bodyPr/>
          <a:lstStyle/>
          <a:p>
            <a:pPr algn="ctr">
              <a:lnSpc>
                <a:spcPct val="90000"/>
              </a:lnSpc>
              <a:spcBef>
                <a:spcPct val="20000"/>
              </a:spcBef>
              <a:buFont typeface="Wingdings" pitchFamily="2" charset="2"/>
              <a:buNone/>
            </a:pPr>
            <a:r>
              <a:rPr lang="en-US" altLang="zh-TW" sz="3000" b="1" dirty="0">
                <a:solidFill>
                  <a:srgbClr val="0D0D0D"/>
                </a:solidFill>
                <a:latin typeface="Times New Roman" pitchFamily="18" charset="0"/>
                <a:ea typeface="標楷體" pitchFamily="65" charset="-120"/>
                <a:cs typeface="Times New Roman" pitchFamily="18" charset="0"/>
              </a:rPr>
              <a:t>XXXX</a:t>
            </a:r>
            <a:r>
              <a:rPr lang="zh-TW" altLang="en-US" sz="3000" b="1" dirty="0">
                <a:solidFill>
                  <a:srgbClr val="0D0D0D"/>
                </a:solidFill>
                <a:latin typeface="Times New Roman" pitchFamily="18" charset="0"/>
                <a:ea typeface="標楷體" pitchFamily="65" charset="-120"/>
                <a:cs typeface="Times New Roman" pitchFamily="18" charset="0"/>
              </a:rPr>
              <a:t>計畫</a:t>
            </a:r>
          </a:p>
          <a:p>
            <a:pPr algn="ctr">
              <a:lnSpc>
                <a:spcPct val="90000"/>
              </a:lnSpc>
              <a:spcBef>
                <a:spcPct val="20000"/>
              </a:spcBef>
              <a:buFont typeface="Wingdings" pitchFamily="2" charset="2"/>
              <a:buNone/>
            </a:pPr>
            <a:r>
              <a:rPr lang="en-US" altLang="zh-TW" dirty="0">
                <a:solidFill>
                  <a:srgbClr val="595959"/>
                </a:solidFill>
                <a:latin typeface="Times New Roman" pitchFamily="18" charset="0"/>
                <a:ea typeface="標楷體" pitchFamily="65" charset="-120"/>
                <a:cs typeface="Times New Roman" pitchFamily="18" charset="0"/>
              </a:rPr>
              <a:t>(※</a:t>
            </a:r>
            <a:r>
              <a:rPr lang="zh-TW" altLang="en-US" dirty="0">
                <a:solidFill>
                  <a:srgbClr val="595959"/>
                </a:solidFill>
                <a:latin typeface="Times New Roman" pitchFamily="18" charset="0"/>
                <a:ea typeface="標楷體" pitchFamily="65" charset="-120"/>
                <a:cs typeface="Times New Roman" pitchFamily="18" charset="0"/>
              </a:rPr>
              <a:t>請輸入計畫名稱，此行請於列印時刪除</a:t>
            </a:r>
            <a:r>
              <a:rPr lang="en-US" altLang="zh-TW" dirty="0">
                <a:solidFill>
                  <a:srgbClr val="595959"/>
                </a:solidFill>
                <a:latin typeface="Times New Roman" pitchFamily="18" charset="0"/>
                <a:ea typeface="標楷體" pitchFamily="65" charset="-120"/>
                <a:cs typeface="Times New Roman" pitchFamily="18" charset="0"/>
              </a:rPr>
              <a:t>)</a:t>
            </a:r>
            <a:r>
              <a:rPr lang="en-US" altLang="zh-TW" sz="2100" dirty="0">
                <a:solidFill>
                  <a:srgbClr val="595959"/>
                </a:solidFill>
                <a:latin typeface="Times New Roman" pitchFamily="18" charset="0"/>
                <a:ea typeface="標楷體" pitchFamily="65" charset="-120"/>
                <a:cs typeface="Times New Roman" pitchFamily="18" charset="0"/>
              </a:rPr>
              <a:t>	</a:t>
            </a:r>
          </a:p>
          <a:p>
            <a:pPr algn="ctr">
              <a:lnSpc>
                <a:spcPct val="90000"/>
              </a:lnSpc>
              <a:spcBef>
                <a:spcPct val="20000"/>
              </a:spcBef>
              <a:buFont typeface="Wingdings" pitchFamily="2" charset="2"/>
              <a:buNone/>
            </a:pPr>
            <a:r>
              <a:rPr lang="zh-TW" altLang="en-US" sz="3000" b="1" dirty="0">
                <a:solidFill>
                  <a:srgbClr val="0D0D0D"/>
                </a:solidFill>
                <a:latin typeface="Times New Roman" pitchFamily="18" charset="0"/>
                <a:ea typeface="標楷體" pitchFamily="65" charset="-120"/>
                <a:cs typeface="Times New Roman" pitchFamily="18" charset="0"/>
              </a:rPr>
              <a:t> 申請單位名稱</a:t>
            </a:r>
            <a:r>
              <a:rPr lang="zh-TW" altLang="en-US" sz="3000" dirty="0">
                <a:solidFill>
                  <a:srgbClr val="0D0D0D"/>
                </a:solidFill>
                <a:latin typeface="Times New Roman" pitchFamily="18" charset="0"/>
                <a:ea typeface="標楷體" pitchFamily="65" charset="-120"/>
                <a:cs typeface="Times New Roman" pitchFamily="18" charset="0"/>
              </a:rPr>
              <a:t>	</a:t>
            </a:r>
          </a:p>
          <a:p>
            <a:pPr algn="ctr">
              <a:lnSpc>
                <a:spcPct val="90000"/>
              </a:lnSpc>
              <a:spcBef>
                <a:spcPct val="20000"/>
              </a:spcBef>
              <a:buFont typeface="Wingdings" pitchFamily="2" charset="2"/>
              <a:buNone/>
            </a:pPr>
            <a:r>
              <a:rPr lang="en-US" altLang="zh-TW" dirty="0">
                <a:solidFill>
                  <a:srgbClr val="595959"/>
                </a:solidFill>
                <a:latin typeface="Times New Roman" pitchFamily="18" charset="0"/>
                <a:ea typeface="標楷體" pitchFamily="65" charset="-120"/>
                <a:cs typeface="Times New Roman" pitchFamily="18" charset="0"/>
              </a:rPr>
              <a:t>(※</a:t>
            </a:r>
            <a:r>
              <a:rPr lang="zh-TW" altLang="en-US" dirty="0">
                <a:solidFill>
                  <a:srgbClr val="595959"/>
                </a:solidFill>
                <a:latin typeface="Times New Roman" pitchFamily="18" charset="0"/>
                <a:ea typeface="標楷體" pitchFamily="65" charset="-120"/>
                <a:cs typeface="Times New Roman" pitchFamily="18" charset="0"/>
              </a:rPr>
              <a:t>請輸入執行單位名稱，此行請於列印時刪除</a:t>
            </a:r>
            <a:r>
              <a:rPr lang="en-US" altLang="zh-TW" dirty="0">
                <a:solidFill>
                  <a:srgbClr val="595959"/>
                </a:solidFill>
                <a:latin typeface="Times New Roman" pitchFamily="18" charset="0"/>
                <a:ea typeface="標楷體" pitchFamily="65" charset="-120"/>
                <a:cs typeface="Times New Roman" pitchFamily="18" charset="0"/>
              </a:rPr>
              <a:t>)</a:t>
            </a:r>
            <a:r>
              <a:rPr lang="en-US" altLang="zh-TW" sz="2100" dirty="0">
                <a:solidFill>
                  <a:srgbClr val="595959"/>
                </a:solidFill>
                <a:latin typeface="Times New Roman" pitchFamily="18" charset="0"/>
                <a:ea typeface="標楷體" pitchFamily="65" charset="-120"/>
                <a:cs typeface="Times New Roman" pitchFamily="18" charset="0"/>
              </a:rPr>
              <a:t>	</a:t>
            </a:r>
          </a:p>
          <a:p>
            <a:pPr algn="ctr">
              <a:lnSpc>
                <a:spcPct val="90000"/>
              </a:lnSpc>
              <a:spcBef>
                <a:spcPct val="20000"/>
              </a:spcBef>
              <a:buFont typeface="Wingdings" pitchFamily="2" charset="2"/>
              <a:buNone/>
            </a:pPr>
            <a:r>
              <a:rPr lang="zh-TW" altLang="en-US" sz="2200" b="1" dirty="0">
                <a:solidFill>
                  <a:srgbClr val="0D0D0D"/>
                </a:solidFill>
                <a:latin typeface="Times New Roman" pitchFamily="18" charset="0"/>
                <a:ea typeface="標楷體" pitchFamily="65" charset="-120"/>
                <a:cs typeface="Times New Roman" pitchFamily="18" charset="0"/>
              </a:rPr>
              <a:t>  全程計畫：民國　　年　　月　　日至　　年　　月　　       </a:t>
            </a:r>
            <a:endParaRPr lang="en-US" altLang="zh-TW" sz="2200" b="1" dirty="0">
              <a:solidFill>
                <a:srgbClr val="0D0D0D"/>
              </a:solidFill>
              <a:latin typeface="Times New Roman" pitchFamily="18" charset="0"/>
              <a:ea typeface="標楷體" pitchFamily="65" charset="-120"/>
              <a:cs typeface="Times New Roman" pitchFamily="18" charset="0"/>
            </a:endParaRPr>
          </a:p>
          <a:p>
            <a:pPr algn="ctr">
              <a:lnSpc>
                <a:spcPct val="90000"/>
              </a:lnSpc>
              <a:spcBef>
                <a:spcPct val="20000"/>
              </a:spcBef>
              <a:buFont typeface="Wingdings" pitchFamily="2" charset="2"/>
              <a:buNone/>
            </a:pPr>
            <a:r>
              <a:rPr lang="zh-TW" altLang="en-US" sz="2200" b="1" dirty="0">
                <a:solidFill>
                  <a:srgbClr val="0D0D0D"/>
                </a:solidFill>
                <a:latin typeface="Times New Roman" pitchFamily="18" charset="0"/>
                <a:ea typeface="標楷體" pitchFamily="65" charset="-120"/>
                <a:cs typeface="Times New Roman" pitchFamily="18" charset="0"/>
              </a:rPr>
              <a:t>報告人：</a:t>
            </a:r>
            <a:r>
              <a:rPr lang="en-US" altLang="zh-TW" sz="2200" b="1" dirty="0">
                <a:solidFill>
                  <a:srgbClr val="0D0D0D"/>
                </a:solidFill>
                <a:latin typeface="Times New Roman" pitchFamily="18" charset="0"/>
                <a:ea typeface="標楷體" pitchFamily="65" charset="-120"/>
                <a:cs typeface="Times New Roman" pitchFamily="18" charset="0"/>
              </a:rPr>
              <a:t>XXX</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395536" y="0"/>
            <a:ext cx="8229600" cy="1143000"/>
          </a:xfrm>
        </p:spPr>
        <p:txBody>
          <a:bodyPr/>
          <a:lstStyle/>
          <a:p>
            <a:r>
              <a:rPr lang="zh-TW" altLang="en-US" b="1" dirty="0">
                <a:latin typeface="標楷體" panose="03000509000000000000" pitchFamily="65" charset="-120"/>
                <a:ea typeface="標楷體" panose="03000509000000000000" pitchFamily="65" charset="-120"/>
              </a:rPr>
              <a:t>大綱</a:t>
            </a:r>
          </a:p>
        </p:txBody>
      </p:sp>
      <p:sp>
        <p:nvSpPr>
          <p:cNvPr id="3" name="文字版面配置區 2"/>
          <p:cNvSpPr>
            <a:spLocks noGrp="1"/>
          </p:cNvSpPr>
          <p:nvPr>
            <p:ph type="body" idx="1"/>
          </p:nvPr>
        </p:nvSpPr>
        <p:spPr>
          <a:xfrm>
            <a:off x="611560" y="980728"/>
            <a:ext cx="8229600" cy="4525963"/>
          </a:xfrm>
        </p:spPr>
        <p:txBody>
          <a:bodyPr/>
          <a:lstStyle/>
          <a:p>
            <a:pPr marL="514350" indent="-514350">
              <a:buFont typeface="+mj-ea"/>
              <a:buAutoNum type="ea1ChtPeriod"/>
            </a:pPr>
            <a:r>
              <a:rPr lang="zh-TW" altLang="en-US" sz="2500" dirty="0">
                <a:latin typeface="標楷體" panose="03000509000000000000" pitchFamily="65" charset="-120"/>
                <a:ea typeface="標楷體" panose="03000509000000000000" pitchFamily="65" charset="-120"/>
              </a:rPr>
              <a:t>現有產業技術整合之市場商機</a:t>
            </a:r>
            <a:endParaRPr lang="en-US" altLang="zh-TW" sz="2500" dirty="0">
              <a:latin typeface="標楷體" panose="03000509000000000000" pitchFamily="65" charset="-120"/>
              <a:ea typeface="標楷體" panose="03000509000000000000" pitchFamily="65" charset="-120"/>
            </a:endParaRPr>
          </a:p>
          <a:p>
            <a:pPr marL="514350" indent="-514350">
              <a:buFont typeface="+mj-ea"/>
              <a:buAutoNum type="ea1ChtPeriod"/>
            </a:pPr>
            <a:r>
              <a:rPr lang="zh-TW" altLang="en-US" sz="2500" dirty="0">
                <a:latin typeface="標楷體" panose="03000509000000000000" pitchFamily="65" charset="-120"/>
                <a:ea typeface="標楷體" panose="03000509000000000000" pitchFamily="65" charset="-120"/>
              </a:rPr>
              <a:t>技術核心能力</a:t>
            </a:r>
            <a:r>
              <a:rPr lang="en-US" altLang="zh-TW" sz="2500" dirty="0">
                <a:latin typeface="標楷體" panose="03000509000000000000" pitchFamily="65" charset="-120"/>
                <a:ea typeface="標楷體" panose="03000509000000000000" pitchFamily="65" charset="-120"/>
              </a:rPr>
              <a:t>(</a:t>
            </a:r>
            <a:r>
              <a:rPr lang="zh-TW" altLang="en-US" sz="2500" dirty="0">
                <a:latin typeface="標楷體" panose="03000509000000000000" pitchFamily="65" charset="-120"/>
                <a:ea typeface="標楷體" panose="03000509000000000000" pitchFamily="65" charset="-120"/>
              </a:rPr>
              <a:t>技術成熟度</a:t>
            </a:r>
            <a:r>
              <a:rPr lang="en-US" altLang="zh-TW" sz="2500" dirty="0">
                <a:latin typeface="標楷體" panose="03000509000000000000" pitchFamily="65" charset="-120"/>
                <a:ea typeface="標楷體" panose="03000509000000000000" pitchFamily="65" charset="-120"/>
              </a:rPr>
              <a:t>)</a:t>
            </a:r>
          </a:p>
          <a:p>
            <a:pPr marL="514350" indent="-514350">
              <a:buFont typeface="+mj-ea"/>
              <a:buAutoNum type="ea1ChtPeriod"/>
            </a:pPr>
            <a:r>
              <a:rPr lang="zh-TW" altLang="en-US" sz="2500" dirty="0">
                <a:latin typeface="標楷體" panose="03000509000000000000" pitchFamily="65" charset="-120"/>
                <a:ea typeface="標楷體" panose="03000509000000000000" pitchFamily="65" charset="-120"/>
              </a:rPr>
              <a:t>計畫主持人及學校執行團隊資歷</a:t>
            </a:r>
            <a:endParaRPr lang="en-US" altLang="zh-TW" sz="2500" dirty="0">
              <a:latin typeface="標楷體" panose="03000509000000000000" pitchFamily="65" charset="-120"/>
              <a:ea typeface="標楷體" panose="03000509000000000000" pitchFamily="65" charset="-120"/>
            </a:endParaRPr>
          </a:p>
          <a:p>
            <a:pPr marL="514350" indent="-514350">
              <a:buFont typeface="+mj-ea"/>
              <a:buAutoNum type="ea1ChtPeriod"/>
            </a:pPr>
            <a:r>
              <a:rPr lang="zh-TW" altLang="en-US" sz="2500" dirty="0">
                <a:latin typeface="標楷體" panose="03000509000000000000" pitchFamily="65" charset="-120"/>
                <a:ea typeface="標楷體" panose="03000509000000000000" pitchFamily="65" charset="-120"/>
              </a:rPr>
              <a:t>新創公司營運規劃</a:t>
            </a:r>
            <a:endParaRPr lang="en-US" altLang="zh-TW" sz="2500" dirty="0">
              <a:latin typeface="標楷體" panose="03000509000000000000" pitchFamily="65" charset="-120"/>
              <a:ea typeface="標楷體" panose="03000509000000000000" pitchFamily="65" charset="-120"/>
            </a:endParaRPr>
          </a:p>
          <a:p>
            <a:pPr marL="514350" indent="-514350">
              <a:buFont typeface="+mj-ea"/>
              <a:buAutoNum type="ea1ChtPeriod"/>
            </a:pPr>
            <a:r>
              <a:rPr lang="zh-TW" altLang="en-US" sz="2500" kern="2600" dirty="0">
                <a:latin typeface="Times New Roman"/>
                <a:ea typeface="標楷體"/>
              </a:rPr>
              <a:t>計畫架構</a:t>
            </a:r>
            <a:endParaRPr lang="en-US" altLang="zh-TW" sz="2500" kern="2600" dirty="0">
              <a:latin typeface="Times New Roman"/>
              <a:ea typeface="標楷體"/>
            </a:endParaRPr>
          </a:p>
          <a:p>
            <a:pPr marL="514350" indent="-514350">
              <a:buFont typeface="+mj-ea"/>
              <a:buAutoNum type="ea1ChtPeriod"/>
            </a:pPr>
            <a:r>
              <a:rPr lang="zh-TW" altLang="en-US" sz="2500" dirty="0">
                <a:latin typeface="標楷體" panose="03000509000000000000" pitchFamily="65" charset="-120"/>
                <a:ea typeface="標楷體" panose="03000509000000000000" pitchFamily="65" charset="-120"/>
              </a:rPr>
              <a:t>計畫工作項目與時程</a:t>
            </a:r>
            <a:endParaRPr lang="en-US" altLang="zh-TW" sz="2500" dirty="0">
              <a:latin typeface="標楷體" panose="03000509000000000000" pitchFamily="65" charset="-120"/>
              <a:ea typeface="標楷體" panose="03000509000000000000" pitchFamily="65" charset="-120"/>
            </a:endParaRPr>
          </a:p>
          <a:p>
            <a:pPr marL="514350" indent="-514350">
              <a:buFont typeface="+mj-ea"/>
              <a:buAutoNum type="ea1ChtPeriod"/>
            </a:pPr>
            <a:r>
              <a:rPr lang="zh-TW" altLang="en-US" sz="2500" dirty="0">
                <a:latin typeface="標楷體" panose="03000509000000000000" pitchFamily="65" charset="-120"/>
                <a:ea typeface="標楷體" panose="03000509000000000000" pitchFamily="65" charset="-120"/>
              </a:rPr>
              <a:t>經費規劃</a:t>
            </a:r>
            <a:endParaRPr lang="en-US" altLang="zh-TW" sz="2500" dirty="0">
              <a:latin typeface="標楷體" panose="03000509000000000000" pitchFamily="65" charset="-120"/>
              <a:ea typeface="標楷體" panose="03000509000000000000" pitchFamily="65" charset="-120"/>
            </a:endParaRPr>
          </a:p>
          <a:p>
            <a:pPr marL="514350" indent="-514350">
              <a:buFont typeface="+mj-ea"/>
              <a:buAutoNum type="ea1ChtPeriod"/>
            </a:pPr>
            <a:r>
              <a:rPr lang="zh-TW" altLang="en-US" sz="2500" dirty="0">
                <a:latin typeface="標楷體" panose="03000509000000000000" pitchFamily="65" charset="-120"/>
                <a:ea typeface="標楷體" panose="03000509000000000000" pitchFamily="65" charset="-120"/>
              </a:rPr>
              <a:t>技術作價作業</a:t>
            </a:r>
            <a:endParaRPr lang="en-US" altLang="zh-TW" sz="2500" dirty="0">
              <a:latin typeface="標楷體" panose="03000509000000000000" pitchFamily="65" charset="-120"/>
              <a:ea typeface="標楷體" panose="03000509000000000000" pitchFamily="65" charset="-120"/>
            </a:endParaRPr>
          </a:p>
          <a:p>
            <a:pPr marL="514350" indent="-514350">
              <a:buFont typeface="+mj-ea"/>
              <a:buAutoNum type="ea1ChtPeriod"/>
            </a:pPr>
            <a:r>
              <a:rPr lang="zh-TW" altLang="zh-TW" sz="2500" dirty="0">
                <a:latin typeface="標楷體" panose="03000509000000000000" pitchFamily="65" charset="-120"/>
                <a:ea typeface="標楷體" panose="03000509000000000000" pitchFamily="65" charset="-120"/>
              </a:rPr>
              <a:t>預期效益與價值創造</a:t>
            </a:r>
            <a:endParaRPr lang="en-US" altLang="zh-TW" sz="2500" dirty="0">
              <a:latin typeface="標楷體" panose="03000509000000000000" pitchFamily="65" charset="-120"/>
              <a:ea typeface="標楷體" panose="03000509000000000000" pitchFamily="65" charset="-120"/>
            </a:endParaRPr>
          </a:p>
          <a:p>
            <a:pPr marL="514350" indent="-514350">
              <a:buFont typeface="+mj-ea"/>
              <a:buAutoNum type="ea1ChtPeriod"/>
            </a:pPr>
            <a:r>
              <a:rPr lang="zh-TW" altLang="en-US" sz="2500" kern="2600" dirty="0">
                <a:latin typeface="標楷體" panose="03000509000000000000" pitchFamily="65" charset="-120"/>
                <a:ea typeface="標楷體" panose="03000509000000000000" pitchFamily="65" charset="-120"/>
              </a:rPr>
              <a:t>附件</a:t>
            </a:r>
            <a:endParaRPr lang="en-US" altLang="zh-TW" sz="2500" kern="2600" dirty="0">
              <a:latin typeface="Times New Roman"/>
              <a:ea typeface="標楷體"/>
            </a:endParaRPr>
          </a:p>
          <a:p>
            <a:pPr marL="514350" indent="-514350">
              <a:buFont typeface="+mj-ea"/>
              <a:buAutoNum type="ea1ChtPeriod"/>
            </a:pPr>
            <a:endParaRPr lang="en-US" altLang="zh-TW" b="1" dirty="0">
              <a:latin typeface="標楷體" panose="03000509000000000000" pitchFamily="65" charset="-120"/>
              <a:ea typeface="標楷體" panose="03000509000000000000" pitchFamily="65" charset="-120"/>
            </a:endParaRPr>
          </a:p>
          <a:p>
            <a:pPr marL="514350" indent="-514350">
              <a:buFont typeface="+mj-ea"/>
              <a:buAutoNum type="ea1ChtPeriod"/>
            </a:pPr>
            <a:endParaRPr lang="en-US" altLang="zh-TW" b="1" dirty="0">
              <a:latin typeface="標楷體" panose="03000509000000000000" pitchFamily="65" charset="-120"/>
              <a:ea typeface="標楷體" panose="03000509000000000000" pitchFamily="65" charset="-120"/>
            </a:endParaRPr>
          </a:p>
          <a:p>
            <a:pPr marL="514350" indent="-514350">
              <a:buFont typeface="+mj-ea"/>
              <a:buAutoNum type="ea1ChtPeriod"/>
            </a:pPr>
            <a:endParaRPr lang="en-US" altLang="zh-TW" b="1" dirty="0">
              <a:latin typeface="標楷體" panose="03000509000000000000" pitchFamily="65" charset="-120"/>
              <a:ea typeface="標楷體" panose="03000509000000000000" pitchFamily="65" charset="-120"/>
            </a:endParaRPr>
          </a:p>
          <a:p>
            <a:pPr marL="514350" indent="-514350">
              <a:buFont typeface="+mj-ea"/>
              <a:buAutoNum type="ea1ChtPeriod"/>
            </a:pPr>
            <a:endParaRPr lang="en-US" altLang="zh-TW" dirty="0">
              <a:latin typeface="標楷體" panose="03000509000000000000" pitchFamily="65" charset="-120"/>
              <a:ea typeface="標楷體" panose="03000509000000000000" pitchFamily="65" charset="-120"/>
            </a:endParaRPr>
          </a:p>
          <a:p>
            <a:pPr marL="514350" indent="-514350">
              <a:buFont typeface="+mj-ea"/>
              <a:buAutoNum type="ea1ChtPeriod"/>
            </a:pPr>
            <a:endParaRPr lang="en-US" altLang="zh-TW" dirty="0">
              <a:latin typeface="標楷體" panose="03000509000000000000" pitchFamily="65" charset="-120"/>
              <a:ea typeface="標楷體" panose="03000509000000000000" pitchFamily="65" charset="-120"/>
            </a:endParaRPr>
          </a:p>
          <a:p>
            <a:pPr marL="514350" indent="-514350">
              <a:buFont typeface="+mj-ea"/>
              <a:buAutoNum type="ea1ChtPeriod"/>
            </a:pPr>
            <a:endParaRPr lang="zh-TW" altLang="en-US" dirty="0">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16969321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rtlCol="0">
            <a:normAutofit/>
          </a:bodyPr>
          <a:lstStyle/>
          <a:p>
            <a:pPr fontAlgn="auto">
              <a:spcAft>
                <a:spcPts val="0"/>
              </a:spcAft>
              <a:defRPr/>
            </a:pPr>
            <a:r>
              <a:rPr lang="zh-TW" altLang="zh-TW" b="1" dirty="0">
                <a:latin typeface="標楷體" panose="03000509000000000000" pitchFamily="65" charset="-120"/>
                <a:ea typeface="標楷體" panose="03000509000000000000" pitchFamily="65" charset="-120"/>
              </a:rPr>
              <a:t>現有產業技術整合之市場商機</a:t>
            </a:r>
            <a:endParaRPr lang="zh-TW" altLang="en-US" b="1" kern="2600" dirty="0">
              <a:latin typeface="標楷體" panose="03000509000000000000" pitchFamily="65" charset="-120"/>
              <a:ea typeface="標楷體" panose="03000509000000000000" pitchFamily="65" charset="-120"/>
            </a:endParaRPr>
          </a:p>
        </p:txBody>
      </p:sp>
      <p:sp>
        <p:nvSpPr>
          <p:cNvPr id="3" name="文字版面配置區 2"/>
          <p:cNvSpPr>
            <a:spLocks noGrp="1"/>
          </p:cNvSpPr>
          <p:nvPr>
            <p:ph type="body" idx="1"/>
          </p:nvPr>
        </p:nvSpPr>
        <p:spPr/>
        <p:txBody>
          <a:bodyPr rtlCol="0">
            <a:normAutofit/>
          </a:bodyPr>
          <a:lstStyle/>
          <a:p>
            <a:pPr fontAlgn="auto">
              <a:spcAft>
                <a:spcPts val="0"/>
              </a:spcAft>
              <a:buFont typeface="Arial" pitchFamily="34" charset="0"/>
              <a:buChar char="•"/>
              <a:defRPr/>
            </a:pPr>
            <a:r>
              <a:rPr lang="zh-TW" altLang="zh-TW" dirty="0">
                <a:latin typeface="標楷體" panose="03000509000000000000" pitchFamily="65" charset="-120"/>
                <a:ea typeface="標楷體" panose="03000509000000000000" pitchFamily="65" charset="-120"/>
              </a:rPr>
              <a:t>說明現有國內外市場需求及其潛在商機為何</a:t>
            </a:r>
            <a:r>
              <a:rPr lang="zh-TW" altLang="en-US" dirty="0">
                <a:latin typeface="標楷體" panose="03000509000000000000" pitchFamily="65" charset="-120"/>
                <a:ea typeface="標楷體" panose="03000509000000000000" pitchFamily="65" charset="-120"/>
              </a:rPr>
              <a:t>，並</a:t>
            </a:r>
            <a:r>
              <a:rPr lang="zh-TW" altLang="en-US" kern="100" dirty="0">
                <a:latin typeface="Times New Roman"/>
                <a:ea typeface="標楷體"/>
              </a:rPr>
              <a:t>與全球指標廠商或技術領先者進行分析比較</a:t>
            </a:r>
            <a:r>
              <a:rPr lang="zh-TW" altLang="en-US" kern="100" dirty="0">
                <a:latin typeface="標楷體" panose="03000509000000000000" pitchFamily="65" charset="-120"/>
                <a:ea typeface="標楷體" panose="03000509000000000000" pitchFamily="65" charset="-120"/>
              </a:rPr>
              <a:t>。</a:t>
            </a:r>
            <a:endParaRPr lang="en-US" altLang="zh-TW" kern="100" dirty="0">
              <a:latin typeface="標楷體" panose="03000509000000000000" pitchFamily="65" charset="-120"/>
              <a:ea typeface="標楷體" panose="03000509000000000000" pitchFamily="65" charset="-120"/>
            </a:endParaRPr>
          </a:p>
          <a:p>
            <a:pPr fontAlgn="auto">
              <a:spcAft>
                <a:spcPts val="0"/>
              </a:spcAft>
              <a:buFont typeface="Arial" pitchFamily="34" charset="0"/>
              <a:buChar char="•"/>
              <a:defRPr/>
            </a:pPr>
            <a:r>
              <a:rPr lang="zh-TW" altLang="zh-TW" dirty="0">
                <a:latin typeface="標楷體" panose="03000509000000000000" pitchFamily="65" charset="-120"/>
                <a:ea typeface="標楷體" panose="03000509000000000000" pitchFamily="65" charset="-120"/>
              </a:rPr>
              <a:t>說明該產品或科技服務市場所應整合運用之技術為何。</a:t>
            </a:r>
            <a:endParaRPr lang="en-US" altLang="zh-TW" kern="100" dirty="0">
              <a:latin typeface="Times New Roman"/>
              <a:ea typeface="標楷體"/>
            </a:endParaRPr>
          </a:p>
          <a:p>
            <a:pPr fontAlgn="auto">
              <a:spcAft>
                <a:spcPts val="0"/>
              </a:spcAft>
              <a:buFont typeface="Arial" pitchFamily="34" charset="0"/>
              <a:buChar char="•"/>
              <a:defRPr/>
            </a:pPr>
            <a:r>
              <a:rPr lang="zh-TW" altLang="en-US" kern="100" dirty="0">
                <a:latin typeface="Times New Roman"/>
                <a:ea typeface="標楷體"/>
              </a:rPr>
              <a:t>請多頁強化相關說明。</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zh-TW" b="1" dirty="0">
                <a:latin typeface="標楷體" panose="03000509000000000000" pitchFamily="65" charset="-120"/>
                <a:ea typeface="標楷體" panose="03000509000000000000" pitchFamily="65" charset="-120"/>
              </a:rPr>
              <a:t>技術</a:t>
            </a:r>
            <a:r>
              <a:rPr lang="zh-TW" altLang="en-US" b="1" dirty="0">
                <a:latin typeface="標楷體" panose="03000509000000000000" pitchFamily="65" charset="-120"/>
                <a:ea typeface="標楷體" panose="03000509000000000000" pitchFamily="65" charset="-120"/>
              </a:rPr>
              <a:t>核心能力</a:t>
            </a:r>
          </a:p>
        </p:txBody>
      </p:sp>
      <p:sp>
        <p:nvSpPr>
          <p:cNvPr id="3" name="文字版面配置區 2"/>
          <p:cNvSpPr>
            <a:spLocks noGrp="1"/>
          </p:cNvSpPr>
          <p:nvPr>
            <p:ph type="body" idx="1"/>
          </p:nvPr>
        </p:nvSpPr>
        <p:spPr/>
        <p:txBody>
          <a:bodyPr/>
          <a:lstStyle/>
          <a:p>
            <a:r>
              <a:rPr lang="zh-TW" altLang="zh-TW" dirty="0">
                <a:latin typeface="標楷體" panose="03000509000000000000" pitchFamily="65" charset="-120"/>
                <a:ea typeface="標楷體" panose="03000509000000000000" pitchFamily="65" charset="-120"/>
              </a:rPr>
              <a:t>請明確</a:t>
            </a:r>
            <a:r>
              <a:rPr lang="zh-TW" altLang="en-US" dirty="0">
                <a:latin typeface="標楷體" panose="03000509000000000000" pitchFamily="65" charset="-120"/>
                <a:ea typeface="標楷體" panose="03000509000000000000" pitchFamily="65" charset="-120"/>
              </a:rPr>
              <a:t>說明計畫團隊</a:t>
            </a:r>
            <a:r>
              <a:rPr lang="zh-TW" altLang="zh-TW" dirty="0">
                <a:latin typeface="標楷體" panose="03000509000000000000" pitchFamily="65" charset="-120"/>
                <a:ea typeface="標楷體" panose="03000509000000000000" pitchFamily="65" charset="-120"/>
              </a:rPr>
              <a:t>擬應用</a:t>
            </a:r>
            <a:r>
              <a:rPr lang="zh-TW" altLang="en-US" dirty="0">
                <a:latin typeface="標楷體" panose="03000509000000000000" pitchFamily="65" charset="-120"/>
                <a:ea typeface="標楷體" panose="03000509000000000000" pitchFamily="65" charset="-120"/>
              </a:rPr>
              <a:t>開發</a:t>
            </a:r>
            <a:r>
              <a:rPr lang="zh-TW" altLang="zh-TW" dirty="0">
                <a:latin typeface="標楷體" panose="03000509000000000000" pitchFamily="65" charset="-120"/>
                <a:ea typeface="標楷體" panose="03000509000000000000" pitchFamily="65" charset="-120"/>
              </a:rPr>
              <a:t>之學界技術階段</a:t>
            </a: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促新創應開發階段為</a:t>
            </a:r>
            <a:r>
              <a:rPr lang="en-US" altLang="zh-TW" dirty="0">
                <a:latin typeface="標楷體" panose="03000509000000000000" pitchFamily="65" charset="-120"/>
                <a:ea typeface="標楷體" panose="03000509000000000000" pitchFamily="65" charset="-120"/>
              </a:rPr>
              <a:t>TRL5~7</a:t>
            </a:r>
            <a:r>
              <a:rPr lang="zh-TW" altLang="en-US" dirty="0">
                <a:latin typeface="標楷體" panose="03000509000000000000" pitchFamily="65" charset="-120"/>
                <a:ea typeface="標楷體" panose="03000509000000000000" pitchFamily="65" charset="-120"/>
              </a:rPr>
              <a:t>，育新創應開發階段為</a:t>
            </a:r>
            <a:r>
              <a:rPr lang="en-US" altLang="zh-TW" dirty="0">
                <a:latin typeface="標楷體" panose="03000509000000000000" pitchFamily="65" charset="-120"/>
                <a:ea typeface="標楷體" panose="03000509000000000000" pitchFamily="65" charset="-120"/>
              </a:rPr>
              <a:t>TRL7~8)</a:t>
            </a:r>
            <a:r>
              <a:rPr lang="zh-TW"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請</a:t>
            </a:r>
            <a:r>
              <a:rPr lang="zh-TW" altLang="zh-TW" dirty="0">
                <a:latin typeface="標楷體" panose="03000509000000000000" pitchFamily="65" charset="-120"/>
                <a:ea typeface="標楷體" panose="03000509000000000000" pitchFamily="65" charset="-120"/>
              </a:rPr>
              <a:t>以數據</a:t>
            </a:r>
            <a:r>
              <a:rPr lang="zh-TW" altLang="en-US" dirty="0">
                <a:latin typeface="標楷體" panose="03000509000000000000" pitchFamily="65" charset="-120"/>
                <a:ea typeface="標楷體" panose="03000509000000000000" pitchFamily="65" charset="-120"/>
              </a:rPr>
              <a:t>、圖表</a:t>
            </a:r>
            <a:r>
              <a:rPr lang="zh-TW" altLang="zh-TW" dirty="0">
                <a:latin typeface="標楷體" panose="03000509000000000000" pitchFamily="65" charset="-120"/>
                <a:ea typeface="標楷體" panose="03000509000000000000" pitchFamily="65" charset="-120"/>
              </a:rPr>
              <a:t>及相關技術驗證方式說明。</a:t>
            </a:r>
            <a:endParaRPr lang="en-US" altLang="zh-TW" dirty="0">
              <a:latin typeface="標楷體" panose="03000509000000000000" pitchFamily="65" charset="-120"/>
              <a:ea typeface="標楷體" panose="03000509000000000000" pitchFamily="65" charset="-120"/>
            </a:endParaRPr>
          </a:p>
          <a:p>
            <a:r>
              <a:rPr lang="zh-TW" altLang="en-US" dirty="0">
                <a:latin typeface="標楷體" panose="03000509000000000000" pitchFamily="65" charset="-120"/>
                <a:ea typeface="標楷體" panose="03000509000000000000" pitchFamily="65" charset="-120"/>
              </a:rPr>
              <a:t>請多頁強化說明。</a:t>
            </a:r>
          </a:p>
        </p:txBody>
      </p:sp>
    </p:spTree>
    <p:extLst>
      <p:ext uri="{BB962C8B-B14F-4D97-AF65-F5344CB8AC3E}">
        <p14:creationId xmlns:p14="http://schemas.microsoft.com/office/powerpoint/2010/main" val="25510198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zh-TW" b="1" dirty="0">
                <a:latin typeface="標楷體" panose="03000509000000000000" pitchFamily="65" charset="-120"/>
                <a:ea typeface="標楷體" panose="03000509000000000000" pitchFamily="65" charset="-120"/>
              </a:rPr>
              <a:t>計畫主持人及學校執行團隊</a:t>
            </a:r>
            <a:r>
              <a:rPr lang="zh-TW" altLang="en-US" b="1" dirty="0">
                <a:latin typeface="標楷體" panose="03000509000000000000" pitchFamily="65" charset="-120"/>
                <a:ea typeface="標楷體" panose="03000509000000000000" pitchFamily="65" charset="-120"/>
              </a:rPr>
              <a:t>資歷</a:t>
            </a:r>
          </a:p>
        </p:txBody>
      </p:sp>
      <p:sp>
        <p:nvSpPr>
          <p:cNvPr id="3" name="文字版面配置區 2"/>
          <p:cNvSpPr>
            <a:spLocks noGrp="1"/>
          </p:cNvSpPr>
          <p:nvPr>
            <p:ph type="body" idx="1"/>
          </p:nvPr>
        </p:nvSpPr>
        <p:spPr>
          <a:xfrm>
            <a:off x="467544" y="1484784"/>
            <a:ext cx="8229600" cy="4525963"/>
          </a:xfrm>
        </p:spPr>
        <p:txBody>
          <a:bodyPr/>
          <a:lstStyle/>
          <a:p>
            <a:r>
              <a:rPr lang="zh-TW" altLang="zh-TW" dirty="0">
                <a:latin typeface="標楷體" panose="03000509000000000000" pitchFamily="65" charset="-120"/>
                <a:ea typeface="標楷體" panose="03000509000000000000" pitchFamily="65" charset="-120"/>
              </a:rPr>
              <a:t>計畫主持人應說明</a:t>
            </a:r>
            <a:r>
              <a:rPr lang="zh-TW" altLang="en-US" dirty="0">
                <a:latin typeface="標楷體" panose="03000509000000000000" pitchFamily="65" charset="-120"/>
                <a:ea typeface="標楷體" panose="03000509000000000000" pitchFamily="65" charset="-120"/>
              </a:rPr>
              <a:t>其研發資歷，</a:t>
            </a:r>
            <a:r>
              <a:rPr lang="zh-TW" altLang="zh-TW" dirty="0">
                <a:latin typeface="標楷體" panose="03000509000000000000" pitchFamily="65" charset="-120"/>
                <a:ea typeface="標楷體" panose="03000509000000000000" pitchFamily="65" charset="-120"/>
              </a:rPr>
              <a:t>所曾參與之政府研發計畫，及</a:t>
            </a:r>
            <a:r>
              <a:rPr lang="zh-TW" altLang="en-US" dirty="0">
                <a:latin typeface="標楷體" panose="03000509000000000000" pitchFamily="65" charset="-120"/>
                <a:ea typeface="標楷體" panose="03000509000000000000" pitchFamily="65" charset="-120"/>
              </a:rPr>
              <a:t>本價創</a:t>
            </a:r>
            <a:r>
              <a:rPr lang="zh-TW" altLang="zh-TW" dirty="0">
                <a:latin typeface="標楷體" panose="03000509000000000000" pitchFamily="65" charset="-120"/>
                <a:ea typeface="標楷體" panose="03000509000000000000" pitchFamily="65" charset="-120"/>
              </a:rPr>
              <a:t>計畫</a:t>
            </a:r>
            <a:r>
              <a:rPr lang="zh-TW" altLang="en-US" dirty="0">
                <a:latin typeface="標楷體" panose="03000509000000000000" pitchFamily="65" charset="-120"/>
                <a:ea typeface="標楷體" panose="03000509000000000000" pitchFamily="65" charset="-120"/>
              </a:rPr>
              <a:t>之</a:t>
            </a:r>
            <a:r>
              <a:rPr lang="zh-TW" altLang="zh-TW" dirty="0">
                <a:latin typeface="標楷體" panose="03000509000000000000" pitchFamily="65" charset="-120"/>
                <a:ea typeface="標楷體" panose="03000509000000000000" pitchFamily="65" charset="-120"/>
              </a:rPr>
              <a:t>技術來源，以協助委員釐清</a:t>
            </a:r>
            <a:r>
              <a:rPr lang="zh-TW" altLang="en-US" dirty="0">
                <a:latin typeface="標楷體" panose="03000509000000000000" pitchFamily="65" charset="-120"/>
                <a:ea typeface="標楷體" panose="03000509000000000000" pitchFamily="65" charset="-120"/>
              </a:rPr>
              <a:t>技術應用可行性</a:t>
            </a:r>
            <a:r>
              <a:rPr lang="zh-TW" altLang="zh-TW" dirty="0">
                <a:latin typeface="標楷體" panose="03000509000000000000" pitchFamily="65" charset="-120"/>
                <a:ea typeface="標楷體" panose="03000509000000000000" pitchFamily="65" charset="-120"/>
              </a:rPr>
              <a:t>。</a:t>
            </a:r>
            <a:endParaRPr lang="en-US" altLang="zh-TW" dirty="0">
              <a:latin typeface="標楷體" panose="03000509000000000000" pitchFamily="65" charset="-120"/>
              <a:ea typeface="標楷體" panose="03000509000000000000" pitchFamily="65" charset="-120"/>
            </a:endParaRPr>
          </a:p>
          <a:p>
            <a:r>
              <a:rPr lang="zh-TW" altLang="en-US" b="1" u="sng" dirty="0">
                <a:solidFill>
                  <a:srgbClr val="FF0000"/>
                </a:solidFill>
                <a:latin typeface="標楷體" panose="03000509000000000000" pitchFamily="65" charset="-120"/>
                <a:ea typeface="標楷體" panose="03000509000000000000" pitchFamily="65" charset="-120"/>
              </a:rPr>
              <a:t>如曾參與執行科技部及經濟部價創計畫，請重點說明其差異性。</a:t>
            </a:r>
            <a:endParaRPr lang="en-US" altLang="zh-TW" b="1" u="sng" dirty="0">
              <a:solidFill>
                <a:srgbClr val="FF0000"/>
              </a:solidFill>
              <a:latin typeface="標楷體" panose="03000509000000000000" pitchFamily="65" charset="-120"/>
              <a:ea typeface="標楷體" panose="03000509000000000000" pitchFamily="65" charset="-120"/>
            </a:endParaRPr>
          </a:p>
          <a:p>
            <a:r>
              <a:rPr lang="zh-TW" altLang="en-US" dirty="0">
                <a:latin typeface="標楷體" panose="03000509000000000000" pitchFamily="65" charset="-120"/>
                <a:ea typeface="標楷體" panose="03000509000000000000" pitchFamily="65" charset="-120"/>
              </a:rPr>
              <a:t>請以多頁強化說明</a:t>
            </a:r>
          </a:p>
        </p:txBody>
      </p:sp>
    </p:spTree>
    <p:extLst>
      <p:ext uri="{BB962C8B-B14F-4D97-AF65-F5344CB8AC3E}">
        <p14:creationId xmlns:p14="http://schemas.microsoft.com/office/powerpoint/2010/main" val="9046271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b="1" dirty="0">
                <a:latin typeface="標楷體" panose="03000509000000000000" pitchFamily="65" charset="-120"/>
                <a:ea typeface="標楷體" panose="03000509000000000000" pitchFamily="65" charset="-120"/>
              </a:rPr>
              <a:t>新創公司營運規劃</a:t>
            </a:r>
            <a:r>
              <a:rPr lang="en-US" altLang="zh-TW" b="1" dirty="0">
                <a:latin typeface="標楷體" panose="03000509000000000000" pitchFamily="65" charset="-120"/>
                <a:ea typeface="標楷體" panose="03000509000000000000" pitchFamily="65" charset="-120"/>
              </a:rPr>
              <a:t>-</a:t>
            </a:r>
            <a:r>
              <a:rPr lang="zh-TW" altLang="en-US" sz="3200" b="1" dirty="0">
                <a:latin typeface="標楷體" panose="03000509000000000000" pitchFamily="65" charset="-120"/>
                <a:ea typeface="標楷體" panose="03000509000000000000" pitchFamily="65" charset="-120"/>
              </a:rPr>
              <a:t>組織與成員</a:t>
            </a:r>
          </a:p>
        </p:txBody>
      </p:sp>
      <p:sp>
        <p:nvSpPr>
          <p:cNvPr id="3" name="文字版面配置區 2"/>
          <p:cNvSpPr>
            <a:spLocks noGrp="1"/>
          </p:cNvSpPr>
          <p:nvPr>
            <p:ph type="body" idx="1"/>
          </p:nvPr>
        </p:nvSpPr>
        <p:spPr/>
        <p:txBody>
          <a:bodyPr/>
          <a:lstStyle/>
          <a:p>
            <a:r>
              <a:rPr lang="zh-TW" altLang="en-US" dirty="0">
                <a:latin typeface="標楷體" panose="03000509000000000000" pitchFamily="65" charset="-120"/>
                <a:ea typeface="標楷體" panose="03000509000000000000" pitchFamily="65" charset="-120"/>
              </a:rPr>
              <a:t>請說明所規劃組織架構及團隊成員</a:t>
            </a:r>
            <a:r>
              <a:rPr lang="zh-TW" altLang="zh-TW" dirty="0">
                <a:latin typeface="標楷體" panose="03000509000000000000" pitchFamily="65" charset="-120"/>
                <a:ea typeface="標楷體" panose="03000509000000000000" pitchFamily="65" charset="-120"/>
              </a:rPr>
              <a:t>。</a:t>
            </a:r>
            <a:endParaRPr lang="en-US" altLang="zh-TW" dirty="0">
              <a:latin typeface="標楷體" panose="03000509000000000000" pitchFamily="65" charset="-120"/>
              <a:ea typeface="標楷體" panose="03000509000000000000" pitchFamily="65" charset="-120"/>
            </a:endParaRPr>
          </a:p>
          <a:p>
            <a:r>
              <a:rPr lang="zh-TW" altLang="en-US" dirty="0">
                <a:latin typeface="標楷體" panose="03000509000000000000" pitchFamily="65" charset="-120"/>
                <a:ea typeface="標楷體" panose="03000509000000000000" pitchFamily="65" charset="-120"/>
              </a:rPr>
              <a:t>營運場所及人力聘用規劃</a:t>
            </a:r>
            <a:endParaRPr lang="en-US" altLang="zh-TW" dirty="0">
              <a:latin typeface="標楷體" panose="03000509000000000000" pitchFamily="65" charset="-120"/>
              <a:ea typeface="標楷體" panose="03000509000000000000" pitchFamily="65" charset="-120"/>
            </a:endParaRPr>
          </a:p>
          <a:p>
            <a:r>
              <a:rPr lang="zh-TW" altLang="en-US" dirty="0">
                <a:latin typeface="標楷體" panose="03000509000000000000" pitchFamily="65" charset="-120"/>
                <a:ea typeface="標楷體" panose="03000509000000000000" pitchFamily="65" charset="-120"/>
              </a:rPr>
              <a:t>請多頁強化說明。</a:t>
            </a:r>
            <a:endParaRPr lang="en-US" altLang="zh-TW" dirty="0">
              <a:latin typeface="標楷體" panose="03000509000000000000" pitchFamily="65" charset="-120"/>
              <a:ea typeface="標楷體" panose="03000509000000000000" pitchFamily="65" charset="-120"/>
            </a:endParaRPr>
          </a:p>
          <a:p>
            <a:pPr marL="0" indent="0">
              <a:buNone/>
            </a:pPr>
            <a:endParaRPr lang="zh-TW" altLang="en-US" dirty="0"/>
          </a:p>
        </p:txBody>
      </p:sp>
    </p:spTree>
    <p:extLst>
      <p:ext uri="{BB962C8B-B14F-4D97-AF65-F5344CB8AC3E}">
        <p14:creationId xmlns:p14="http://schemas.microsoft.com/office/powerpoint/2010/main" val="36224768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b="1" dirty="0">
                <a:latin typeface="標楷體" panose="03000509000000000000" pitchFamily="65" charset="-120"/>
                <a:ea typeface="標楷體" panose="03000509000000000000" pitchFamily="65" charset="-120"/>
              </a:rPr>
              <a:t>新創公司營運規劃</a:t>
            </a:r>
            <a:r>
              <a:rPr lang="en-US" altLang="zh-TW" b="1" dirty="0">
                <a:latin typeface="標楷體" panose="03000509000000000000" pitchFamily="65" charset="-120"/>
                <a:ea typeface="標楷體" panose="03000509000000000000" pitchFamily="65" charset="-120"/>
              </a:rPr>
              <a:t>-</a:t>
            </a:r>
            <a:r>
              <a:rPr lang="zh-TW" altLang="en-US" sz="3200" b="1" dirty="0">
                <a:latin typeface="標楷體" panose="03000509000000000000" pitchFamily="65" charset="-120"/>
                <a:ea typeface="標楷體" panose="03000509000000000000" pitchFamily="65" charset="-120"/>
              </a:rPr>
              <a:t>市場分析</a:t>
            </a:r>
          </a:p>
        </p:txBody>
      </p:sp>
      <p:sp>
        <p:nvSpPr>
          <p:cNvPr id="3" name="文字版面配置區 2"/>
          <p:cNvSpPr>
            <a:spLocks noGrp="1"/>
          </p:cNvSpPr>
          <p:nvPr>
            <p:ph type="body" idx="1"/>
          </p:nvPr>
        </p:nvSpPr>
        <p:spPr/>
        <p:txBody>
          <a:bodyPr/>
          <a:lstStyle/>
          <a:p>
            <a:r>
              <a:rPr lang="zh-TW" altLang="zh-TW" kern="100"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所規劃進入之產業現況與市場商機評估</a:t>
            </a:r>
            <a:r>
              <a:rPr lang="zh-TW" altLang="zh-TW" dirty="0">
                <a:latin typeface="標楷體" panose="03000509000000000000" pitchFamily="65" charset="-120"/>
                <a:ea typeface="標楷體" panose="03000509000000000000" pitchFamily="65" charset="-120"/>
              </a:rPr>
              <a:t>。</a:t>
            </a:r>
            <a:endParaRPr lang="en-US" altLang="zh-TW" dirty="0">
              <a:latin typeface="標楷體" panose="03000509000000000000" pitchFamily="65" charset="-120"/>
              <a:ea typeface="標楷體" panose="03000509000000000000" pitchFamily="65" charset="-120"/>
            </a:endParaRPr>
          </a:p>
          <a:p>
            <a:pPr lvl="1"/>
            <a:r>
              <a:rPr lang="zh-TW" altLang="en-US" dirty="0">
                <a:latin typeface="標楷體" panose="03000509000000000000" pitchFamily="65" charset="-120"/>
                <a:ea typeface="標楷體" panose="03000509000000000000" pitchFamily="65" charset="-120"/>
              </a:rPr>
              <a:t>市場規模與趨勢</a:t>
            </a:r>
            <a:endParaRPr lang="en-US" altLang="zh-TW" dirty="0">
              <a:latin typeface="標楷體" panose="03000509000000000000" pitchFamily="65" charset="-120"/>
              <a:ea typeface="標楷體" panose="03000509000000000000" pitchFamily="65" charset="-120"/>
            </a:endParaRPr>
          </a:p>
          <a:p>
            <a:pPr lvl="1"/>
            <a:r>
              <a:rPr lang="zh-TW" altLang="en-US" dirty="0">
                <a:latin typeface="標楷體" panose="03000509000000000000" pitchFamily="65" charset="-120"/>
                <a:ea typeface="標楷體" panose="03000509000000000000" pitchFamily="65" charset="-120"/>
              </a:rPr>
              <a:t>目標市場選擇</a:t>
            </a:r>
            <a:endParaRPr lang="en-US" altLang="zh-TW" dirty="0">
              <a:latin typeface="標楷體" panose="03000509000000000000" pitchFamily="65" charset="-120"/>
              <a:ea typeface="標楷體" panose="03000509000000000000" pitchFamily="65" charset="-120"/>
            </a:endParaRPr>
          </a:p>
          <a:p>
            <a:pPr lvl="1"/>
            <a:r>
              <a:rPr lang="zh-TW" altLang="en-US" dirty="0">
                <a:latin typeface="標楷體" panose="03000509000000000000" pitchFamily="65" charset="-120"/>
                <a:ea typeface="標楷體" panose="03000509000000000000" pitchFamily="65" charset="-120"/>
              </a:rPr>
              <a:t>產品市場定位</a:t>
            </a:r>
            <a:endParaRPr lang="en-US" altLang="zh-TW" dirty="0">
              <a:latin typeface="標楷體" panose="03000509000000000000" pitchFamily="65" charset="-120"/>
              <a:ea typeface="標楷體" panose="03000509000000000000" pitchFamily="65" charset="-120"/>
            </a:endParaRPr>
          </a:p>
          <a:p>
            <a:pPr lvl="1"/>
            <a:r>
              <a:rPr lang="zh-TW" altLang="en-US" dirty="0">
                <a:latin typeface="標楷體" panose="03000509000000000000" pitchFamily="65" charset="-120"/>
                <a:ea typeface="標楷體" panose="03000509000000000000" pitchFamily="65" charset="-120"/>
              </a:rPr>
              <a:t>競爭對手區隔</a:t>
            </a: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產品間優劣分析比較</a:t>
            </a:r>
            <a:r>
              <a:rPr lang="en-US" altLang="zh-TW" dirty="0">
                <a:latin typeface="標楷體" panose="03000509000000000000" pitchFamily="65" charset="-120"/>
                <a:ea typeface="標楷體" panose="03000509000000000000" pitchFamily="65" charset="-120"/>
              </a:rPr>
              <a:t>)</a:t>
            </a:r>
          </a:p>
          <a:p>
            <a:pPr lvl="1"/>
            <a:r>
              <a:rPr lang="zh-TW" altLang="en-US" dirty="0">
                <a:latin typeface="標楷體" panose="03000509000000000000" pitchFamily="65" charset="-120"/>
                <a:ea typeface="標楷體" panose="03000509000000000000" pitchFamily="65" charset="-120"/>
              </a:rPr>
              <a:t>預測市場占有率</a:t>
            </a:r>
            <a:endParaRPr lang="en-US" altLang="zh-TW" dirty="0">
              <a:latin typeface="標楷體" panose="03000509000000000000" pitchFamily="65" charset="-120"/>
              <a:ea typeface="標楷體" panose="03000509000000000000" pitchFamily="65" charset="-120"/>
            </a:endParaRPr>
          </a:p>
          <a:p>
            <a:r>
              <a:rPr lang="zh-TW" altLang="en-US" dirty="0">
                <a:latin typeface="標楷體" panose="03000509000000000000" pitchFamily="65" charset="-120"/>
                <a:ea typeface="標楷體" panose="03000509000000000000" pitchFamily="65" charset="-120"/>
              </a:rPr>
              <a:t>請多頁強化說明。</a:t>
            </a:r>
            <a:endParaRPr lang="en-US" altLang="zh-TW" dirty="0">
              <a:latin typeface="標楷體" panose="03000509000000000000" pitchFamily="65" charset="-120"/>
              <a:ea typeface="標楷體" panose="03000509000000000000" pitchFamily="65" charset="-120"/>
            </a:endParaRPr>
          </a:p>
          <a:p>
            <a:pPr marL="0" indent="0">
              <a:buNone/>
            </a:pPr>
            <a:endParaRPr lang="zh-TW" altLang="en-US" dirty="0"/>
          </a:p>
        </p:txBody>
      </p:sp>
    </p:spTree>
    <p:extLst>
      <p:ext uri="{BB962C8B-B14F-4D97-AF65-F5344CB8AC3E}">
        <p14:creationId xmlns:p14="http://schemas.microsoft.com/office/powerpoint/2010/main" val="8313721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44624"/>
            <a:ext cx="8435280" cy="1143000"/>
          </a:xfrm>
        </p:spPr>
        <p:txBody>
          <a:bodyPr/>
          <a:lstStyle/>
          <a:p>
            <a:r>
              <a:rPr lang="zh-TW" altLang="en-US" b="1" dirty="0">
                <a:latin typeface="標楷體" panose="03000509000000000000" pitchFamily="65" charset="-120"/>
                <a:ea typeface="標楷體" panose="03000509000000000000" pitchFamily="65" charset="-120"/>
              </a:rPr>
              <a:t>新創公司營運規劃</a:t>
            </a:r>
            <a:r>
              <a:rPr lang="en-US" altLang="zh-TW" b="1" dirty="0">
                <a:latin typeface="標楷體" panose="03000509000000000000" pitchFamily="65" charset="-120"/>
                <a:ea typeface="標楷體" panose="03000509000000000000" pitchFamily="65" charset="-120"/>
              </a:rPr>
              <a:t>-</a:t>
            </a:r>
            <a:r>
              <a:rPr lang="zh-TW" altLang="en-US" sz="3200" b="1" dirty="0">
                <a:latin typeface="標楷體" panose="03000509000000000000" pitchFamily="65" charset="-120"/>
                <a:ea typeface="標楷體" panose="03000509000000000000" pitchFamily="65" charset="-120"/>
              </a:rPr>
              <a:t>產品規劃</a:t>
            </a:r>
            <a:r>
              <a:rPr lang="en-US" altLang="zh-TW" sz="3200" b="1" dirty="0">
                <a:latin typeface="標楷體" panose="03000509000000000000" pitchFamily="65" charset="-120"/>
                <a:ea typeface="標楷體" panose="03000509000000000000" pitchFamily="65" charset="-120"/>
              </a:rPr>
              <a:t>/</a:t>
            </a:r>
            <a:r>
              <a:rPr lang="zh-TW" altLang="en-US" sz="3200" b="1" dirty="0">
                <a:latin typeface="標楷體" panose="03000509000000000000" pitchFamily="65" charset="-120"/>
                <a:ea typeface="標楷體" panose="03000509000000000000" pitchFamily="65" charset="-120"/>
              </a:rPr>
              <a:t>獲利模式</a:t>
            </a:r>
          </a:p>
        </p:txBody>
      </p:sp>
      <p:sp>
        <p:nvSpPr>
          <p:cNvPr id="3" name="文字版面配置區 2"/>
          <p:cNvSpPr>
            <a:spLocks noGrp="1"/>
          </p:cNvSpPr>
          <p:nvPr>
            <p:ph type="body" idx="1"/>
          </p:nvPr>
        </p:nvSpPr>
        <p:spPr>
          <a:xfrm>
            <a:off x="251520" y="1124744"/>
            <a:ext cx="8712968" cy="4525963"/>
          </a:xfrm>
        </p:spPr>
        <p:txBody>
          <a:bodyPr/>
          <a:lstStyle/>
          <a:p>
            <a:r>
              <a:rPr lang="zh-TW" altLang="zh-TW" kern="100"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新產品規劃</a:t>
            </a:r>
            <a:r>
              <a:rPr lang="zh-TW" altLang="zh-TW" sz="2800" kern="100"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（應對前述市場之產品線規劃，且應包含推出時程</a:t>
            </a:r>
            <a:r>
              <a:rPr lang="en-US" altLang="zh-TW" sz="2800" kern="100"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a:t>
            </a:r>
          </a:p>
          <a:p>
            <a:r>
              <a:rPr lang="zh-TW" altLang="en-US" kern="100" dirty="0">
                <a:solidFill>
                  <a:srgbClr val="000000"/>
                </a:solidFill>
                <a:latin typeface="Times New Roman" panose="02020603050405020304" pitchFamily="18" charset="0"/>
                <a:ea typeface="標楷體" panose="03000509000000000000" pitchFamily="65" charset="-120"/>
                <a:cs typeface="Times New Roman" panose="02020603050405020304" pitchFamily="18" charset="0"/>
              </a:rPr>
              <a:t>營運模式</a:t>
            </a:r>
            <a:endParaRPr lang="en-US" altLang="zh-TW" dirty="0">
              <a:latin typeface="標楷體" panose="03000509000000000000" pitchFamily="65" charset="-120"/>
              <a:ea typeface="標楷體" panose="03000509000000000000" pitchFamily="65" charset="-120"/>
            </a:endParaRPr>
          </a:p>
          <a:p>
            <a:pPr lvl="1"/>
            <a:r>
              <a:rPr lang="zh-TW" altLang="en-US" dirty="0">
                <a:latin typeface="標楷體" panose="03000509000000000000" pitchFamily="65" charset="-120"/>
                <a:ea typeface="標楷體" panose="03000509000000000000" pitchFamily="65" charset="-120"/>
              </a:rPr>
              <a:t>初期階段、中期階段、長期階段</a:t>
            </a:r>
            <a:endParaRPr lang="en-US" altLang="zh-TW" dirty="0">
              <a:latin typeface="標楷體" panose="03000509000000000000" pitchFamily="65" charset="-120"/>
              <a:ea typeface="標楷體" panose="03000509000000000000" pitchFamily="65" charset="-120"/>
            </a:endParaRPr>
          </a:p>
          <a:p>
            <a:pPr lvl="1"/>
            <a:r>
              <a:rPr lang="zh-TW" altLang="en-US" dirty="0">
                <a:latin typeface="標楷體" panose="03000509000000000000" pitchFamily="65" charset="-120"/>
                <a:ea typeface="標楷體" panose="03000509000000000000" pitchFamily="65" charset="-120"/>
              </a:rPr>
              <a:t>營收模式</a:t>
            </a: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如何獲利</a:t>
            </a:r>
            <a:r>
              <a:rPr lang="en-US" altLang="zh-TW" dirty="0">
                <a:latin typeface="標楷體" panose="03000509000000000000" pitchFamily="65" charset="-120"/>
                <a:ea typeface="標楷體" panose="03000509000000000000" pitchFamily="65" charset="-120"/>
              </a:rPr>
              <a:t>)</a:t>
            </a:r>
          </a:p>
          <a:p>
            <a:pPr lvl="1"/>
            <a:r>
              <a:rPr lang="zh-TW" altLang="zh-TW" kern="100"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預期營收（請以年為單位規劃至少</a:t>
            </a:r>
            <a:r>
              <a:rPr lang="en-US" altLang="zh-TW" kern="100" dirty="0">
                <a:solidFill>
                  <a:srgbClr val="000000"/>
                </a:solidFill>
                <a:effectLst/>
                <a:latin typeface="Times New Roman" panose="02020603050405020304" pitchFamily="18" charset="0"/>
                <a:ea typeface="標楷體" panose="03000509000000000000" pitchFamily="65" charset="-120"/>
              </a:rPr>
              <a:t>3</a:t>
            </a:r>
            <a:r>
              <a:rPr lang="zh-TW" altLang="zh-TW" kern="100" dirty="0">
                <a:solidFill>
                  <a:srgbClr val="000000"/>
                </a:solidFill>
                <a:effectLst/>
                <a:latin typeface="Times New Roman" panose="02020603050405020304" pitchFamily="18" charset="0"/>
                <a:ea typeface="標楷體" panose="03000509000000000000" pitchFamily="65" charset="-120"/>
                <a:cs typeface="Times New Roman" panose="02020603050405020304" pitchFamily="18" charset="0"/>
              </a:rPr>
              <a:t>年的營收目標，並註明產品單價</a:t>
            </a:r>
            <a:r>
              <a:rPr lang="en-US" altLang="zh-TW" kern="100" dirty="0">
                <a:solidFill>
                  <a:srgbClr val="000000"/>
                </a:solidFill>
                <a:effectLst/>
                <a:latin typeface="Times New Roman" panose="02020603050405020304" pitchFamily="18" charset="0"/>
                <a:ea typeface="標楷體" panose="03000509000000000000" pitchFamily="65" charset="-120"/>
              </a:rPr>
              <a:t>)</a:t>
            </a:r>
            <a:endParaRPr lang="en-US" altLang="zh-TW" sz="2800" dirty="0">
              <a:latin typeface="標楷體" panose="03000509000000000000" pitchFamily="65" charset="-120"/>
              <a:ea typeface="標楷體" panose="03000509000000000000" pitchFamily="65" charset="-120"/>
            </a:endParaRPr>
          </a:p>
          <a:p>
            <a:r>
              <a:rPr lang="zh-TW" altLang="en-US" dirty="0">
                <a:latin typeface="標楷體" panose="03000509000000000000" pitchFamily="65" charset="-120"/>
                <a:ea typeface="標楷體" panose="03000509000000000000" pitchFamily="65" charset="-120"/>
              </a:rPr>
              <a:t>請多頁強化說明。</a:t>
            </a:r>
            <a:endParaRPr lang="en-US" altLang="zh-TW" dirty="0">
              <a:latin typeface="標楷體" panose="03000509000000000000" pitchFamily="65" charset="-120"/>
              <a:ea typeface="標楷體" panose="03000509000000000000" pitchFamily="65" charset="-120"/>
            </a:endParaRPr>
          </a:p>
          <a:p>
            <a:pPr marL="0" indent="0">
              <a:buNone/>
            </a:pPr>
            <a:endParaRPr lang="zh-TW" altLang="en-US" dirty="0"/>
          </a:p>
        </p:txBody>
      </p:sp>
    </p:spTree>
    <p:extLst>
      <p:ext uri="{BB962C8B-B14F-4D97-AF65-F5344CB8AC3E}">
        <p14:creationId xmlns:p14="http://schemas.microsoft.com/office/powerpoint/2010/main" val="1144969030"/>
      </p:ext>
    </p:extLst>
  </p:cSld>
  <p:clrMapOvr>
    <a:masterClrMapping/>
  </p:clrMapOvr>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526</TotalTime>
  <Words>972</Words>
  <Application>Microsoft Office PowerPoint</Application>
  <PresentationFormat>如螢幕大小 (4:3)</PresentationFormat>
  <Paragraphs>129</Paragraphs>
  <Slides>18</Slides>
  <Notes>1</Notes>
  <HiddenSlides>0</HiddenSlides>
  <MMClips>0</MMClips>
  <ScaleCrop>false</ScaleCrop>
  <HeadingPairs>
    <vt:vector size="6" baseType="variant">
      <vt:variant>
        <vt:lpstr>使用字型</vt:lpstr>
      </vt:variant>
      <vt:variant>
        <vt:i4>5</vt:i4>
      </vt:variant>
      <vt:variant>
        <vt:lpstr>佈景主題</vt:lpstr>
      </vt:variant>
      <vt:variant>
        <vt:i4>1</vt:i4>
      </vt:variant>
      <vt:variant>
        <vt:lpstr>投影片標題</vt:lpstr>
      </vt:variant>
      <vt:variant>
        <vt:i4>18</vt:i4>
      </vt:variant>
    </vt:vector>
  </HeadingPairs>
  <TitlesOfParts>
    <vt:vector size="24" baseType="lpstr">
      <vt:lpstr>標楷體</vt:lpstr>
      <vt:lpstr>Arial</vt:lpstr>
      <vt:lpstr>Calibri</vt:lpstr>
      <vt:lpstr>Times New Roman</vt:lpstr>
      <vt:lpstr>Wingdings</vt:lpstr>
      <vt:lpstr>Office 佈景主題</vt:lpstr>
      <vt:lpstr>簡報注意事項</vt:lpstr>
      <vt:lpstr>PowerPoint 簡報</vt:lpstr>
      <vt:lpstr>大綱</vt:lpstr>
      <vt:lpstr>現有產業技術整合之市場商機</vt:lpstr>
      <vt:lpstr>技術核心能力</vt:lpstr>
      <vt:lpstr>計畫主持人及學校執行團隊資歷</vt:lpstr>
      <vt:lpstr>新創公司營運規劃-組織與成員</vt:lpstr>
      <vt:lpstr>新創公司營運規劃-市場分析</vt:lpstr>
      <vt:lpstr>新創公司營運規劃-產品規劃/獲利模式</vt:lpstr>
      <vt:lpstr>新創公司營運規劃-行銷/智財</vt:lpstr>
      <vt:lpstr>新創公司營運規劃-募資方案</vt:lpstr>
      <vt:lpstr>計畫架構</vt:lpstr>
      <vt:lpstr>計畫工作項目與時程</vt:lpstr>
      <vt:lpstr>經費規劃</vt:lpstr>
      <vt:lpstr>技術作價作業</vt:lpstr>
      <vt:lpstr>預期效益與價值創造</vt:lpstr>
      <vt:lpstr>附件</vt:lpstr>
      <vt:lpstr>PowerPoint 簡報</vt:lpstr>
    </vt:vector>
  </TitlesOfParts>
  <Company>Toshiba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簡報注意事項</dc:title>
  <dc:creator>990101</dc:creator>
  <cp:lastModifiedBy>Karl Lee</cp:lastModifiedBy>
  <cp:revision>162</cp:revision>
  <cp:lastPrinted>2017-06-07T09:48:21Z</cp:lastPrinted>
  <dcterms:created xsi:type="dcterms:W3CDTF">2013-09-05T08:18:03Z</dcterms:created>
  <dcterms:modified xsi:type="dcterms:W3CDTF">2021-06-16T06:54:31Z</dcterms:modified>
</cp:coreProperties>
</file>